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0" r:id="rId2"/>
    <p:sldId id="256" r:id="rId3"/>
    <p:sldId id="269" r:id="rId4"/>
    <p:sldId id="257" r:id="rId5"/>
    <p:sldId id="258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8A008-0807-4108-B792-22DA43219BF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F7DC3-28D4-4A0B-89E3-CED068117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8A008-0807-4108-B792-22DA43219BF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F7DC3-28D4-4A0B-89E3-CED068117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8A008-0807-4108-B792-22DA43219BF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F7DC3-28D4-4A0B-89E3-CED068117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8A008-0807-4108-B792-22DA43219BF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F7DC3-28D4-4A0B-89E3-CED068117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8A008-0807-4108-B792-22DA43219BF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F7DC3-28D4-4A0B-89E3-CED068117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8A008-0807-4108-B792-22DA43219BF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F7DC3-28D4-4A0B-89E3-CED068117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8A008-0807-4108-B792-22DA43219BF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F7DC3-28D4-4A0B-89E3-CED068117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8A008-0807-4108-B792-22DA43219BF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F7DC3-28D4-4A0B-89E3-CED068117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8A008-0807-4108-B792-22DA43219BF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F7DC3-28D4-4A0B-89E3-CED068117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8A008-0807-4108-B792-22DA43219BF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F7DC3-28D4-4A0B-89E3-CED068117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8A008-0807-4108-B792-22DA43219BF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F7DC3-28D4-4A0B-89E3-CED068117F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DF8A008-0807-4108-B792-22DA43219BF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FAF7DC3-28D4-4A0B-89E3-CED068117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Put Your Green Sheet in the Drawer, please!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 smtClean="0"/>
              <a:t>3. A </a:t>
            </a:r>
            <a:r>
              <a:rPr lang="en-US" u="sng" dirty="0" smtClean="0"/>
              <a:t>statement of the author’s apparent purpose</a:t>
            </a:r>
            <a:r>
              <a:rPr lang="en-US" dirty="0" smtClean="0"/>
              <a:t>, 	followed by an </a:t>
            </a:r>
            <a:r>
              <a:rPr lang="en-US" dirty="0" smtClean="0">
                <a:solidFill>
                  <a:srgbClr val="0070C0"/>
                </a:solidFill>
              </a:rPr>
              <a:t>“in order to” phrase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smtClean="0"/>
              <a:t>EX:</a:t>
            </a:r>
            <a:r>
              <a:rPr lang="en-US" dirty="0" smtClean="0"/>
              <a:t> </a:t>
            </a:r>
            <a:r>
              <a:rPr lang="en-US" u="sng" dirty="0" smtClean="0"/>
              <a:t>Bettelheim’s purpose is to reveal an important truth about human behavior that can be applied to other areas of role-playing not just victims and persecutors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in order to show that stereotyping is always incorrect. 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999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4. A description of the intended audience and/or the 	relationship the author establishes with the 	audience.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smtClean="0"/>
              <a:t>EX:</a:t>
            </a:r>
            <a:r>
              <a:rPr lang="en-US" dirty="0" smtClean="0"/>
              <a:t> He writes with calm detachment to an educated audience who may be tempted to stereotype the behavior of those who are different from themselves.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10256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4. </a:t>
            </a:r>
            <a:r>
              <a:rPr lang="en-US" dirty="0" smtClean="0">
                <a:solidFill>
                  <a:srgbClr val="00B050"/>
                </a:solidFill>
              </a:rPr>
              <a:t>A description of the intended audience</a:t>
            </a:r>
            <a:r>
              <a:rPr lang="en-US" dirty="0" smtClean="0"/>
              <a:t> </a:t>
            </a:r>
            <a:r>
              <a:rPr lang="en-US" b="1" i="1" u="sng" dirty="0" smtClean="0"/>
              <a:t>and/or the </a:t>
            </a:r>
            <a:r>
              <a:rPr lang="en-US" b="1" i="1" dirty="0" smtClean="0"/>
              <a:t>	</a:t>
            </a:r>
            <a:r>
              <a:rPr lang="en-US" b="1" i="1" u="sng" dirty="0" smtClean="0"/>
              <a:t>relationship the author establishes with the </a:t>
            </a:r>
            <a:r>
              <a:rPr lang="en-US" b="1" i="1" dirty="0" smtClean="0"/>
              <a:t>	</a:t>
            </a:r>
            <a:r>
              <a:rPr lang="en-US" b="1" i="1" u="sng" dirty="0" smtClean="0"/>
              <a:t>audience.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smtClean="0"/>
              <a:t>EX: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He writes </a:t>
            </a:r>
            <a:r>
              <a:rPr lang="en-US" dirty="0" smtClean="0"/>
              <a:t>with calm detachment </a:t>
            </a:r>
            <a:r>
              <a:rPr lang="en-US" dirty="0" smtClean="0">
                <a:solidFill>
                  <a:srgbClr val="00B050"/>
                </a:solidFill>
              </a:rPr>
              <a:t>to an educated audience</a:t>
            </a:r>
            <a:r>
              <a:rPr lang="en-US" dirty="0" smtClean="0"/>
              <a:t> </a:t>
            </a:r>
            <a:r>
              <a:rPr lang="en-US" b="1" i="1" u="sng" dirty="0" smtClean="0"/>
              <a:t>who may be tempted to stereotype the behavior of those who are different from themselves.</a:t>
            </a:r>
            <a:endParaRPr lang="en-US" b="1" i="1" u="sng" dirty="0"/>
          </a:p>
        </p:txBody>
      </p:sp>
    </p:spTree>
    <p:extLst>
      <p:ext uri="{BB962C8B-B14F-4D97-AF65-F5344CB8AC3E}">
        <p14:creationId xmlns:p14="http://schemas.microsoft.com/office/powerpoint/2010/main" xmlns="" val="318510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 out your last TW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Revise your introduction to be a rhetorical précis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6731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Perpetua" pitchFamily="18" charset="0"/>
              </a:rPr>
              <a:t>The rhetorical précis 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843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http://www.mcsweeneys.net/articles/im-sorry-i-bit-you-during-my-job-interview</a:t>
            </a:r>
          </a:p>
        </p:txBody>
      </p:sp>
    </p:spTree>
    <p:extLst>
      <p:ext uri="{BB962C8B-B14F-4D97-AF65-F5344CB8AC3E}">
        <p14:creationId xmlns:p14="http://schemas.microsoft.com/office/powerpoint/2010/main" xmlns="" val="85944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précis?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rhetorical précis form</a:t>
            </a:r>
            <a:r>
              <a:rPr lang="en-US" dirty="0" smtClean="0">
                <a:latin typeface="Perpetua" pitchFamily="18" charset="0"/>
              </a:rPr>
              <a:t> </a:t>
            </a:r>
            <a:r>
              <a:rPr lang="en-US" dirty="0" smtClean="0"/>
              <a:t>is a highly structured, four-sentence paragraph that records the essential rhetorical elements of a unit of spoken or written discourse, including the name of the speaker/writer, the context of the delivery, the major assertion, the mode of development and/or support. The stated and/or apparent purpose, and the relationship established between the speaker/writer and the audience.</a:t>
            </a:r>
          </a:p>
          <a:p>
            <a:r>
              <a:rPr lang="en-US" dirty="0" smtClean="0"/>
              <a:t>It includes a lot of the same things you have been focusing on as you </a:t>
            </a:r>
            <a:r>
              <a:rPr lang="en-US" dirty="0" err="1" smtClean="0"/>
              <a:t>SOAPSTone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274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purpose of the précis is to give as much information about the written work as possible in four sentences. The </a:t>
            </a:r>
            <a:r>
              <a:rPr lang="en-US" dirty="0"/>
              <a:t>précis</a:t>
            </a:r>
            <a:r>
              <a:rPr lang="en-US" dirty="0" smtClean="0"/>
              <a:t> answers the basic who, what, where, when, how, why, and to whom about the rhetorical situation of the discourse. </a:t>
            </a:r>
          </a:p>
          <a:p>
            <a:r>
              <a:rPr lang="en-US" dirty="0" smtClean="0"/>
              <a:t>In addition, you will use a rhetorical précis as the introduction for your rhetorical analysis essays.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481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en-US" dirty="0" smtClean="0"/>
              <a:t>1. Name of author, (optional: a phrase describing the 	author), category and title of work, a rhetorically accurate verb (such as “assert,” “argue,” “suggest,” 	“imply,” “claim” from pg. 21 of your YP); and a THAT clause containing the major assertion (thesis statement or “promise” sentence) of that work.</a:t>
            </a:r>
          </a:p>
          <a:p>
            <a:pPr marL="114300" indent="0">
              <a:buNone/>
            </a:pPr>
            <a:r>
              <a:rPr lang="en-US" b="1" dirty="0" smtClean="0"/>
              <a:t>EX: </a:t>
            </a:r>
            <a:r>
              <a:rPr lang="en-US" dirty="0" smtClean="0"/>
              <a:t>In his essay, “A Victim,” child psychologist Bruno </a:t>
            </a:r>
            <a:r>
              <a:rPr lang="en-US" dirty="0" err="1" smtClean="0"/>
              <a:t>Bettelhem</a:t>
            </a:r>
            <a:r>
              <a:rPr lang="en-US" dirty="0" smtClean="0"/>
              <a:t> observes that refusal to act in accordance with the stereotype of the victim held by the persecutor may obtain relief for the victim.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421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 smtClean="0"/>
              <a:t>1. </a:t>
            </a:r>
            <a:r>
              <a:rPr lang="en-US" u="sng" dirty="0" smtClean="0"/>
              <a:t>Name of author</a:t>
            </a:r>
            <a:r>
              <a:rPr lang="en-US" dirty="0" smtClean="0"/>
              <a:t>, (</a:t>
            </a:r>
            <a:r>
              <a:rPr lang="en-US" u="dbl" dirty="0" smtClean="0"/>
              <a:t>optional: a phrase describing the </a:t>
            </a:r>
            <a:r>
              <a:rPr lang="en-US" dirty="0" smtClean="0"/>
              <a:t>	</a:t>
            </a:r>
            <a:r>
              <a:rPr lang="en-US" u="dbl" dirty="0" smtClean="0"/>
              <a:t>author</a:t>
            </a:r>
            <a:r>
              <a:rPr lang="en-US" dirty="0" smtClean="0"/>
              <a:t>), </a:t>
            </a:r>
            <a:r>
              <a:rPr lang="en-US" b="1" dirty="0" smtClean="0"/>
              <a:t>category and title of work</a:t>
            </a:r>
            <a:r>
              <a:rPr lang="en-US" dirty="0" smtClean="0"/>
              <a:t>, </a:t>
            </a:r>
            <a:r>
              <a:rPr lang="en-US" u="dashHeavy" dirty="0" smtClean="0"/>
              <a:t>a rhetorically accurate verb (such as “assert,” “argue,” “suggest,” “imply,” “claim”)</a:t>
            </a:r>
            <a:r>
              <a:rPr lang="en-US" dirty="0" smtClean="0"/>
              <a:t>; and a </a:t>
            </a:r>
            <a:r>
              <a:rPr lang="en-US" dirty="0" smtClean="0">
                <a:solidFill>
                  <a:srgbClr val="FF0000"/>
                </a:solidFill>
              </a:rPr>
              <a:t>THAT clause containing 	the major assertion (thesis statement or 	“promise” sentence) of that work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r>
              <a:rPr lang="en-US" b="1" dirty="0" smtClean="0"/>
              <a:t>EX: </a:t>
            </a:r>
            <a:r>
              <a:rPr lang="en-US" dirty="0" smtClean="0"/>
              <a:t>In his </a:t>
            </a:r>
            <a:r>
              <a:rPr lang="en-US" b="1" dirty="0" smtClean="0"/>
              <a:t>essay, “A Victim,” </a:t>
            </a:r>
            <a:r>
              <a:rPr lang="en-US" u="dbl" dirty="0"/>
              <a:t>child psychologist </a:t>
            </a:r>
            <a:r>
              <a:rPr lang="en-US" u="sng" dirty="0" smtClean="0"/>
              <a:t>Bruno </a:t>
            </a:r>
            <a:r>
              <a:rPr lang="en-US" u="sng" dirty="0" err="1" smtClean="0"/>
              <a:t>Bettelhem</a:t>
            </a:r>
            <a:r>
              <a:rPr lang="en-US" u="sng" dirty="0" smtClean="0"/>
              <a:t> </a:t>
            </a:r>
            <a:r>
              <a:rPr lang="en-US" u="dashHeavy" dirty="0"/>
              <a:t>observes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that refusal to act in accordance with the stereotype of the victim held by the persecutor may obtain relief for the victim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013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2. An explanation of how the author develops and/or 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supports the thesis, usually in chronological 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order. (Idea chunks)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398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 smtClean="0"/>
              <a:t>3. A statement of the author’s apparent purpose, 	followed by an “in order to” phrase.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smtClean="0"/>
              <a:t>EX:</a:t>
            </a:r>
            <a:r>
              <a:rPr lang="en-US" dirty="0" smtClean="0"/>
              <a:t> Bettelheim’s purpose is to reveal an important truth about human behavior that can be applied to other areas of role-playing not just victims and persecutors, in order to dissuade his audience from engaging in any form of stereotyping.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67218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3914</TotalTime>
  <Words>279</Words>
  <Application>Microsoft Office PowerPoint</Application>
  <PresentationFormat>On-screen Show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Put Your Green Sheet in the Drawer, please! </vt:lpstr>
      <vt:lpstr>The rhetorical précis </vt:lpstr>
      <vt:lpstr>Class Model</vt:lpstr>
      <vt:lpstr>What is a précis?</vt:lpstr>
      <vt:lpstr>Purpose?</vt:lpstr>
      <vt:lpstr>The form</vt:lpstr>
      <vt:lpstr>The form</vt:lpstr>
      <vt:lpstr>The form</vt:lpstr>
      <vt:lpstr>The form</vt:lpstr>
      <vt:lpstr>The form</vt:lpstr>
      <vt:lpstr>The form</vt:lpstr>
      <vt:lpstr>The form</vt:lpstr>
      <vt:lpstr>Pull out your last TW</vt:lpstr>
    </vt:vector>
  </TitlesOfParts>
  <Company>Austin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rhetorical précis</dc:title>
  <dc:creator>Windows User</dc:creator>
  <cp:lastModifiedBy>Windows User</cp:lastModifiedBy>
  <cp:revision>308</cp:revision>
  <dcterms:created xsi:type="dcterms:W3CDTF">2011-09-12T14:48:35Z</dcterms:created>
  <dcterms:modified xsi:type="dcterms:W3CDTF">2015-10-01T15:01:01Z</dcterms:modified>
</cp:coreProperties>
</file>