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7" r:id="rId5"/>
    <p:sldId id="270" r:id="rId6"/>
    <p:sldId id="258" r:id="rId7"/>
    <p:sldId id="260" r:id="rId8"/>
    <p:sldId id="271" r:id="rId9"/>
    <p:sldId id="261" r:id="rId10"/>
    <p:sldId id="262" r:id="rId11"/>
    <p:sldId id="272" r:id="rId12"/>
    <p:sldId id="264" r:id="rId13"/>
    <p:sldId id="273" r:id="rId14"/>
    <p:sldId id="265" r:id="rId15"/>
    <p:sldId id="269" r:id="rId16"/>
    <p:sldId id="274" r:id="rId17"/>
    <p:sldId id="266"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053C254-6147-4D49-B221-2C6BB01B1D4A}" type="datetimeFigureOut">
              <a:rPr lang="en-US" smtClean="0"/>
              <a:pPr/>
              <a:t>11/11/2015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42A163D-F2EB-4238-8FD4-53E145DB5A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3C254-6147-4D49-B221-2C6BB01B1D4A}"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053C254-6147-4D49-B221-2C6BB01B1D4A}"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A163D-F2EB-4238-8FD4-53E145DB5AED}"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53C254-6147-4D49-B221-2C6BB01B1D4A}"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A163D-F2EB-4238-8FD4-53E145DB5AED}"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3C254-6147-4D49-B221-2C6BB01B1D4A}"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3C254-6147-4D49-B221-2C6BB01B1D4A}"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053C254-6147-4D49-B221-2C6BB01B1D4A}" type="datetimeFigureOut">
              <a:rPr lang="en-US" smtClean="0"/>
              <a:pPr/>
              <a:t>11/11/2015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42A163D-F2EB-4238-8FD4-53E145DB5A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053C254-6147-4D49-B221-2C6BB01B1D4A}" type="datetimeFigureOut">
              <a:rPr lang="en-US" smtClean="0"/>
              <a:pPr/>
              <a:t>11/11/2015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42A163D-F2EB-4238-8FD4-53E145DB5A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053C254-6147-4D49-B221-2C6BB01B1D4A}" type="datetimeFigureOut">
              <a:rPr lang="en-US" smtClean="0"/>
              <a:pPr/>
              <a:t>11/11/2015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42A163D-F2EB-4238-8FD4-53E145DB5A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Art of Styling Sentences</a:t>
            </a:r>
            <a:endParaRPr lang="en-US" dirty="0"/>
          </a:p>
        </p:txBody>
      </p:sp>
      <p:sp>
        <p:nvSpPr>
          <p:cNvPr id="3" name="Subtitle 2"/>
          <p:cNvSpPr>
            <a:spLocks noGrp="1"/>
          </p:cNvSpPr>
          <p:nvPr>
            <p:ph type="subTitle" idx="1"/>
          </p:nvPr>
        </p:nvSpPr>
        <p:spPr/>
        <p:txBody>
          <a:bodyPr>
            <a:normAutofit/>
          </a:bodyPr>
          <a:lstStyle/>
          <a:p>
            <a:r>
              <a:rPr lang="en-US" sz="3600" b="1" i="1" dirty="0" smtClean="0">
                <a:solidFill>
                  <a:schemeClr val="tx1"/>
                </a:solidFill>
              </a:rPr>
              <a:t>Skill Comes From Practice</a:t>
            </a:r>
            <a:endParaRPr lang="en-US" sz="3600" b="1" i="1" dirty="0">
              <a:solidFill>
                <a:schemeClr val="tx1"/>
              </a:solidFill>
            </a:endParaRPr>
          </a:p>
        </p:txBody>
      </p:sp>
    </p:spTree>
    <p:extLst>
      <p:ext uri="{BB962C8B-B14F-4D97-AF65-F5344CB8AC3E}">
        <p14:creationId xmlns:p14="http://schemas.microsoft.com/office/powerpoint/2010/main" val="3498787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Conjunctions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FANBOYS</a:t>
            </a:r>
          </a:p>
          <a:p>
            <a:pPr marL="0" indent="0" algn="ctr">
              <a:buNone/>
            </a:pPr>
            <a:r>
              <a:rPr lang="en-US" sz="4400" i="1" u="sng" dirty="0" smtClean="0"/>
              <a:t>f</a:t>
            </a:r>
            <a:r>
              <a:rPr lang="en-US" sz="4400" i="1" dirty="0" smtClean="0"/>
              <a:t>or, </a:t>
            </a:r>
            <a:r>
              <a:rPr lang="en-US" sz="4400" i="1" u="sng" dirty="0" smtClean="0"/>
              <a:t>a</a:t>
            </a:r>
            <a:r>
              <a:rPr lang="en-US" sz="4400" i="1" dirty="0" smtClean="0"/>
              <a:t>nd, </a:t>
            </a:r>
            <a:r>
              <a:rPr lang="en-US" sz="4400" i="1" u="sng" dirty="0" smtClean="0"/>
              <a:t>n</a:t>
            </a:r>
            <a:r>
              <a:rPr lang="en-US" sz="4400" i="1" dirty="0" smtClean="0"/>
              <a:t>or, </a:t>
            </a:r>
            <a:r>
              <a:rPr lang="en-US" sz="4400" i="1" u="sng" dirty="0" smtClean="0"/>
              <a:t>b</a:t>
            </a:r>
            <a:r>
              <a:rPr lang="en-US" sz="4400" i="1" dirty="0" smtClean="0"/>
              <a:t>ut, </a:t>
            </a:r>
            <a:r>
              <a:rPr lang="en-US" sz="4400" i="1" u="sng" dirty="0" smtClean="0"/>
              <a:t>o</a:t>
            </a:r>
            <a:r>
              <a:rPr lang="en-US" sz="4400" i="1" dirty="0" smtClean="0"/>
              <a:t>r, </a:t>
            </a:r>
            <a:r>
              <a:rPr lang="en-US" sz="4400" i="1" u="sng" dirty="0" smtClean="0"/>
              <a:t>y</a:t>
            </a:r>
            <a:r>
              <a:rPr lang="en-US" sz="4400" i="1" dirty="0" smtClean="0"/>
              <a:t>et, </a:t>
            </a:r>
            <a:r>
              <a:rPr lang="en-US" sz="4400" dirty="0" smtClean="0"/>
              <a:t>or </a:t>
            </a:r>
            <a:r>
              <a:rPr lang="en-US" sz="4400" i="1" u="sng" dirty="0" smtClean="0"/>
              <a:t>s</a:t>
            </a:r>
            <a:r>
              <a:rPr lang="en-US" sz="4400" i="1" dirty="0" smtClean="0"/>
              <a:t>o</a:t>
            </a:r>
            <a:endParaRPr lang="en-US" sz="4400" i="1" dirty="0"/>
          </a:p>
        </p:txBody>
      </p:sp>
    </p:spTree>
    <p:extLst>
      <p:ext uri="{BB962C8B-B14F-4D97-AF65-F5344CB8AC3E}">
        <p14:creationId xmlns:p14="http://schemas.microsoft.com/office/powerpoint/2010/main" val="889451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1b</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905000"/>
            <a:ext cx="3905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0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1c:  Compound Sentence with Two or More Semicolons</a:t>
            </a:r>
          </a:p>
          <a:p>
            <a:pPr lvl="1"/>
            <a:r>
              <a:rPr lang="en-US" dirty="0"/>
              <a:t> </a:t>
            </a:r>
            <a:r>
              <a:rPr lang="en-US" dirty="0" smtClean="0"/>
              <a:t>  </a:t>
            </a:r>
            <a:r>
              <a:rPr lang="en-US" u="sng" dirty="0" smtClean="0"/>
              <a:t>S	V</a:t>
            </a:r>
            <a:r>
              <a:rPr lang="en-US" dirty="0" smtClean="0"/>
              <a:t>  ;    </a:t>
            </a:r>
            <a:r>
              <a:rPr lang="en-US" u="sng" dirty="0" smtClean="0"/>
              <a:t>S		V</a:t>
            </a:r>
            <a:r>
              <a:rPr lang="en-US" dirty="0" smtClean="0"/>
              <a:t>  ;     </a:t>
            </a:r>
            <a:r>
              <a:rPr lang="en-US" u="sng" dirty="0" smtClean="0"/>
              <a:t>S		V </a:t>
            </a:r>
            <a:r>
              <a:rPr lang="en-US" dirty="0" smtClean="0"/>
              <a:t>.</a:t>
            </a:r>
          </a:p>
          <a:p>
            <a:pPr marL="365760" lvl="1" indent="0">
              <a:buNone/>
            </a:pPr>
            <a:endParaRPr lang="en-US" u="sng" dirty="0" smtClean="0"/>
          </a:p>
          <a:p>
            <a:pPr marL="365760" lvl="1" indent="0">
              <a:buNone/>
            </a:pPr>
            <a:r>
              <a:rPr lang="en-US" dirty="0" smtClean="0"/>
              <a:t>Examples:</a:t>
            </a:r>
          </a:p>
          <a:p>
            <a:pPr marL="365760" lvl="1" indent="0">
              <a:buNone/>
            </a:pPr>
            <a:r>
              <a:rPr lang="en-US" dirty="0"/>
              <a:t> </a:t>
            </a:r>
            <a:r>
              <a:rPr lang="en-US" sz="1900" b="1" dirty="0" smtClean="0"/>
              <a:t>Carmen likes to cook; Janice would rather watch TV; I like to eat while watching TV.</a:t>
            </a:r>
          </a:p>
          <a:p>
            <a:pPr marL="365760" lvl="1" indent="0">
              <a:buNone/>
            </a:pPr>
            <a:endParaRPr lang="en-US" sz="1900" b="1" dirty="0"/>
          </a:p>
          <a:p>
            <a:pPr marL="365760" lvl="1" indent="0">
              <a:buNone/>
            </a:pPr>
            <a:r>
              <a:rPr lang="en-US" sz="1900" b="1" dirty="0" smtClean="0"/>
              <a:t>“He was naturally learned; he needed not the spectacles of books to read Nature; he looked inwards and found her there.”	     ~ John Dryden</a:t>
            </a:r>
            <a:endParaRPr lang="en-US" sz="1900" b="1" dirty="0"/>
          </a:p>
        </p:txBody>
      </p:sp>
    </p:spTree>
    <p:extLst>
      <p:ext uri="{BB962C8B-B14F-4D97-AF65-F5344CB8AC3E}">
        <p14:creationId xmlns:p14="http://schemas.microsoft.com/office/powerpoint/2010/main" val="3756191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1c</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9613" y="2119313"/>
            <a:ext cx="314413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2:  Compound Sentence with Elliptical Construction  (comma indicates the omitted verb)</a:t>
            </a:r>
          </a:p>
          <a:p>
            <a:r>
              <a:rPr lang="en-US" dirty="0"/>
              <a:t> </a:t>
            </a:r>
            <a:r>
              <a:rPr lang="en-US" dirty="0" smtClean="0"/>
              <a:t> </a:t>
            </a:r>
            <a:r>
              <a:rPr lang="en-US" u="sng" dirty="0" smtClean="0"/>
              <a:t>S      V    DO  or SC</a:t>
            </a:r>
            <a:r>
              <a:rPr lang="en-US" dirty="0" smtClean="0"/>
              <a:t>  ;  </a:t>
            </a:r>
            <a:r>
              <a:rPr lang="en-US" u="sng" dirty="0" smtClean="0"/>
              <a:t>S     ,     DO   or SC  </a:t>
            </a:r>
            <a:r>
              <a:rPr lang="en-US" dirty="0" smtClean="0"/>
              <a:t>. </a:t>
            </a:r>
          </a:p>
          <a:p>
            <a:pPr marL="685800" lvl="2" indent="0">
              <a:buNone/>
            </a:pPr>
            <a:r>
              <a:rPr lang="en-US" dirty="0"/>
              <a:t>	</a:t>
            </a:r>
            <a:r>
              <a:rPr lang="en-US" dirty="0" smtClean="0"/>
              <a:t>		         (omitted verb)</a:t>
            </a:r>
          </a:p>
          <a:p>
            <a:pPr lvl="1"/>
            <a:r>
              <a:rPr lang="en-US" dirty="0" smtClean="0"/>
              <a:t>Examples:</a:t>
            </a:r>
          </a:p>
          <a:p>
            <a:pPr lvl="1"/>
            <a:r>
              <a:rPr lang="en-US" sz="1900" b="1" dirty="0" smtClean="0"/>
              <a:t>For many of us, the new math teacher was a savior; for others, a pain.</a:t>
            </a:r>
          </a:p>
          <a:p>
            <a:pPr lvl="1"/>
            <a:r>
              <a:rPr lang="en-US" sz="1900" b="1" dirty="0" smtClean="0"/>
              <a:t>The zombies ate the corpse;  the vultures, the bones.</a:t>
            </a:r>
          </a:p>
          <a:p>
            <a:pPr lvl="1"/>
            <a:r>
              <a:rPr lang="en-US" sz="1900" b="1" dirty="0" smtClean="0"/>
              <a:t>“Thought is the blossom; language[,] the bud; action [,] the fruit.”		~ Ralph Waldo Emerson</a:t>
            </a:r>
            <a:endParaRPr lang="en-US" sz="1900" b="1" dirty="0"/>
          </a:p>
        </p:txBody>
      </p:sp>
    </p:spTree>
    <p:extLst>
      <p:ext uri="{BB962C8B-B14F-4D97-AF65-F5344CB8AC3E}">
        <p14:creationId xmlns:p14="http://schemas.microsoft.com/office/powerpoint/2010/main" val="116727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Direct Object</a:t>
            </a:r>
          </a:p>
          <a:p>
            <a:pPr lvl="1"/>
            <a:r>
              <a:rPr lang="en-US" dirty="0" smtClean="0"/>
              <a:t>Receives the action of the verb</a:t>
            </a:r>
          </a:p>
          <a:p>
            <a:pPr lvl="2"/>
            <a:r>
              <a:rPr lang="en-US" dirty="0" smtClean="0"/>
              <a:t>He threw the ball. </a:t>
            </a:r>
          </a:p>
          <a:p>
            <a:pPr lvl="2"/>
            <a:r>
              <a:rPr lang="en-US" dirty="0" smtClean="0"/>
              <a:t>The zombies ate the corpse. </a:t>
            </a:r>
          </a:p>
          <a:p>
            <a:r>
              <a:rPr lang="en-US" dirty="0" smtClean="0"/>
              <a:t>SC- Subject Complement</a:t>
            </a:r>
          </a:p>
          <a:p>
            <a:pPr lvl="1"/>
            <a:r>
              <a:rPr lang="en-US" dirty="0" smtClean="0"/>
              <a:t>Describes the subject</a:t>
            </a:r>
          </a:p>
          <a:p>
            <a:pPr lvl="2"/>
            <a:r>
              <a:rPr lang="en-US" dirty="0" smtClean="0"/>
              <a:t>The girl is fascinating. </a:t>
            </a:r>
          </a:p>
          <a:p>
            <a:pPr lvl="2"/>
            <a:r>
              <a:rPr lang="en-US" dirty="0" smtClean="0"/>
              <a:t>Ms. Kelley is a teacher. </a:t>
            </a:r>
            <a:endParaRPr lang="en-US" dirty="0"/>
          </a:p>
        </p:txBody>
      </p:sp>
    </p:spTree>
    <p:extLst>
      <p:ext uri="{BB962C8B-B14F-4D97-AF65-F5344CB8AC3E}">
        <p14:creationId xmlns:p14="http://schemas.microsoft.com/office/powerpoint/2010/main" val="2416656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2</a:t>
            </a:r>
            <a:endParaRPr lang="en-US" dirty="0"/>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7939" y="2134842"/>
            <a:ext cx="4767485"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633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3:  Compound Sentence with Explanatory Statement (clauses separated by a colon)</a:t>
            </a:r>
          </a:p>
          <a:p>
            <a:r>
              <a:rPr lang="en-US" sz="1800" u="sng" dirty="0" smtClean="0"/>
              <a:t>General statement (idea) </a:t>
            </a:r>
            <a:r>
              <a:rPr lang="en-US" sz="1800" dirty="0" smtClean="0"/>
              <a:t>:  </a:t>
            </a:r>
            <a:r>
              <a:rPr lang="en-US" sz="1800" u="sng" dirty="0" smtClean="0"/>
              <a:t>specific statement (example).</a:t>
            </a:r>
          </a:p>
          <a:p>
            <a:pPr marL="0" indent="0">
              <a:buNone/>
            </a:pPr>
            <a:r>
              <a:rPr lang="en-US" sz="1800" dirty="0"/>
              <a:t> </a:t>
            </a:r>
            <a:r>
              <a:rPr lang="en-US" sz="1800" dirty="0" smtClean="0"/>
              <a:t>     (an independent clause)	      (an independent clause)</a:t>
            </a:r>
          </a:p>
          <a:p>
            <a:pPr marL="0" indent="0">
              <a:buNone/>
            </a:pPr>
            <a:r>
              <a:rPr lang="en-US" sz="2000" dirty="0" smtClean="0"/>
              <a:t>Examples:</a:t>
            </a:r>
          </a:p>
          <a:p>
            <a:pPr marL="0" indent="0">
              <a:buNone/>
            </a:pPr>
            <a:r>
              <a:rPr lang="en-US" sz="2000" dirty="0"/>
              <a:t> </a:t>
            </a:r>
            <a:r>
              <a:rPr lang="en-US" sz="2000" dirty="0" smtClean="0"/>
              <a:t> </a:t>
            </a:r>
            <a:r>
              <a:rPr lang="en-US" sz="1800" b="1" dirty="0" smtClean="0"/>
              <a:t>The bouquet was special: it contained the roses she loved best.</a:t>
            </a:r>
          </a:p>
          <a:p>
            <a:pPr marL="0" indent="0">
              <a:buNone/>
            </a:pPr>
            <a:r>
              <a:rPr lang="en-US" sz="1800" b="1" dirty="0"/>
              <a:t> </a:t>
            </a:r>
            <a:r>
              <a:rPr lang="en-US" sz="1800" b="1" dirty="0" smtClean="0"/>
              <a:t> “Old cars and young children have several things in common: both are a responsibility and have to be fed often or they break down.”  ~  Claudia Glenn Downing</a:t>
            </a:r>
            <a:endParaRPr lang="en-US" sz="1800" b="1" dirty="0"/>
          </a:p>
        </p:txBody>
      </p:sp>
    </p:spTree>
    <p:extLst>
      <p:ext uri="{BB962C8B-B14F-4D97-AF65-F5344CB8AC3E}">
        <p14:creationId xmlns:p14="http://schemas.microsoft.com/office/powerpoint/2010/main" val="356312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3</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9575" y="2119313"/>
            <a:ext cx="2564212"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7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a:bodyPr>
          <a:lstStyle/>
          <a:p>
            <a:r>
              <a:rPr lang="en-US" dirty="0" smtClean="0"/>
              <a:t>Pattern 4:  A Series Without A Conjunction</a:t>
            </a:r>
          </a:p>
          <a:p>
            <a:r>
              <a:rPr lang="en-US" u="sng" dirty="0" smtClean="0"/>
              <a:t>A, B, C                                                .</a:t>
            </a:r>
          </a:p>
          <a:p>
            <a:pPr marL="0" indent="0">
              <a:buNone/>
            </a:pPr>
            <a:endParaRPr lang="en-US" u="sng" dirty="0"/>
          </a:p>
          <a:p>
            <a:pPr marL="0" indent="0">
              <a:buNone/>
            </a:pPr>
            <a:r>
              <a:rPr lang="en-US" b="1" dirty="0" smtClean="0"/>
              <a:t>Examples:  </a:t>
            </a:r>
          </a:p>
          <a:p>
            <a:pPr marL="0" indent="0">
              <a:buNone/>
            </a:pPr>
            <a:r>
              <a:rPr lang="en-US" b="1" dirty="0"/>
              <a:t> </a:t>
            </a:r>
            <a:r>
              <a:rPr lang="en-US" b="1" dirty="0" smtClean="0"/>
              <a:t> </a:t>
            </a:r>
            <a:r>
              <a:rPr lang="en-US" sz="2000" b="1" dirty="0" smtClean="0"/>
              <a:t>The pitcher threw his fastball, his slider, his curve ball.</a:t>
            </a:r>
          </a:p>
          <a:p>
            <a:pPr marL="0" indent="0">
              <a:buNone/>
            </a:pPr>
            <a:endParaRPr lang="en-US" sz="2000" b="1" dirty="0" smtClean="0"/>
          </a:p>
          <a:p>
            <a:pPr marL="0" indent="0">
              <a:buNone/>
            </a:pPr>
            <a:r>
              <a:rPr lang="en-US" sz="2000" b="1" dirty="0" smtClean="0"/>
              <a:t>“I have come to you without sin, without guile, without evil, without a witness against me.”   ~</a:t>
            </a:r>
            <a:r>
              <a:rPr lang="en-US" sz="2000" b="1" i="1" u="sng" dirty="0" smtClean="0"/>
              <a:t>The Book of the Dead</a:t>
            </a:r>
            <a:endParaRPr lang="en-US" sz="2000" b="1" i="1" u="sng" dirty="0"/>
          </a:p>
        </p:txBody>
      </p:sp>
    </p:spTree>
    <p:extLst>
      <p:ext uri="{BB962C8B-B14F-4D97-AF65-F5344CB8AC3E}">
        <p14:creationId xmlns:p14="http://schemas.microsoft.com/office/powerpoint/2010/main" val="351144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note about dependent vs. independent clauses</a:t>
            </a:r>
            <a:endParaRPr lang="en-US" dirty="0"/>
          </a:p>
        </p:txBody>
      </p:sp>
      <p:sp>
        <p:nvSpPr>
          <p:cNvPr id="3" name="Content Placeholder 2"/>
          <p:cNvSpPr>
            <a:spLocks noGrp="1"/>
          </p:cNvSpPr>
          <p:nvPr>
            <p:ph idx="1"/>
          </p:nvPr>
        </p:nvSpPr>
        <p:spPr/>
        <p:txBody>
          <a:bodyPr/>
          <a:lstStyle/>
          <a:p>
            <a:r>
              <a:rPr lang="en-US" dirty="0"/>
              <a:t>Independent Clauses</a:t>
            </a:r>
          </a:p>
          <a:p>
            <a:pPr lvl="1"/>
            <a:r>
              <a:rPr lang="en-US" dirty="0"/>
              <a:t>Subject </a:t>
            </a:r>
          </a:p>
          <a:p>
            <a:pPr lvl="1"/>
            <a:r>
              <a:rPr lang="en-US" dirty="0"/>
              <a:t>Verb</a:t>
            </a:r>
          </a:p>
          <a:p>
            <a:pPr lvl="1"/>
            <a:r>
              <a:rPr lang="en-US" dirty="0"/>
              <a:t>Complete thought</a:t>
            </a:r>
          </a:p>
          <a:p>
            <a:r>
              <a:rPr lang="en-US" dirty="0"/>
              <a:t>Dependent Clauses</a:t>
            </a:r>
          </a:p>
          <a:p>
            <a:pPr lvl="1"/>
            <a:r>
              <a:rPr lang="en-US" dirty="0"/>
              <a:t>Subject</a:t>
            </a:r>
          </a:p>
          <a:p>
            <a:pPr lvl="1"/>
            <a:r>
              <a:rPr lang="en-US" dirty="0"/>
              <a:t>Verb </a:t>
            </a:r>
          </a:p>
          <a:p>
            <a:pPr lvl="1"/>
            <a:r>
              <a:rPr lang="en-US" dirty="0"/>
              <a:t>Incomplete thought</a:t>
            </a:r>
          </a:p>
          <a:p>
            <a:endParaRPr lang="en-US" dirty="0"/>
          </a:p>
        </p:txBody>
      </p:sp>
    </p:spTree>
    <p:extLst>
      <p:ext uri="{BB962C8B-B14F-4D97-AF65-F5344CB8AC3E}">
        <p14:creationId xmlns:p14="http://schemas.microsoft.com/office/powerpoint/2010/main" val="93669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4</a:t>
            </a:r>
            <a:endParaRPr lang="en-US" dirty="0"/>
          </a:p>
        </p:txBody>
      </p:sp>
      <p:pic>
        <p:nvPicPr>
          <p:cNvPr id="1026" name="Picture 2" descr="C:\Users\jstanley\AppData\Local\Microsoft\Windows\Temporary Internet Files\Content.IE5\C0XZW5OF\1316055942-68063515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4189" y="2119313"/>
            <a:ext cx="4954984" cy="3603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stanley\AppData\Local\Microsoft\Windows\Temporary Internet Files\Content.IE5\C0XZW5OF\1316055942-6806351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981200"/>
            <a:ext cx="5238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2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5:  A Series of Balanced Pairs</a:t>
            </a:r>
          </a:p>
          <a:p>
            <a:pPr marL="0" indent="0">
              <a:buNone/>
            </a:pPr>
            <a:r>
              <a:rPr lang="en-US" dirty="0"/>
              <a:t>	</a:t>
            </a:r>
            <a:r>
              <a:rPr lang="en-US" dirty="0" smtClean="0"/>
              <a:t>	(note the rhythm)</a:t>
            </a:r>
          </a:p>
          <a:p>
            <a:pPr marL="0" indent="0">
              <a:buNone/>
            </a:pPr>
            <a:r>
              <a:rPr lang="en-US" u="sng" dirty="0" smtClean="0"/>
              <a:t>    A and B     ,    C  and  D     ,    E   and  F       .  </a:t>
            </a:r>
          </a:p>
          <a:p>
            <a:pPr marL="0" indent="0">
              <a:buNone/>
            </a:pPr>
            <a:r>
              <a:rPr lang="en-US" dirty="0"/>
              <a:t> </a:t>
            </a:r>
            <a:r>
              <a:rPr lang="en-US" dirty="0" smtClean="0"/>
              <a:t> (may be in any slot in the sentence)</a:t>
            </a:r>
          </a:p>
          <a:p>
            <a:pPr marL="0" indent="0">
              <a:buNone/>
            </a:pPr>
            <a:r>
              <a:rPr lang="en-US" sz="1800" b="1" dirty="0" smtClean="0"/>
              <a:t>Examples:</a:t>
            </a:r>
          </a:p>
          <a:p>
            <a:pPr marL="0" indent="0">
              <a:buNone/>
            </a:pPr>
            <a:r>
              <a:rPr lang="en-US" sz="1800" b="1" dirty="0"/>
              <a:t> </a:t>
            </a:r>
            <a:r>
              <a:rPr lang="en-US" sz="1800" b="1" dirty="0" smtClean="0"/>
              <a:t> Antony and Cleopatra, Romeo and Juliet, Tristan and Isolde, Lancelot and Guinevere were all famous lovers in literature.</a:t>
            </a:r>
          </a:p>
          <a:p>
            <a:pPr marL="0" indent="0">
              <a:buNone/>
            </a:pPr>
            <a:endParaRPr lang="en-US" sz="1800" b="1" dirty="0"/>
          </a:p>
          <a:p>
            <a:pPr marL="0" indent="0">
              <a:buNone/>
            </a:pPr>
            <a:r>
              <a:rPr lang="en-US" sz="1800" b="1" dirty="0" smtClean="0"/>
              <a:t>  “We will fashion “crazy wisdom” from both secular and spiritual sources, both ancient and modern, and from Eastern and Western cultures…”     ~ Wes </a:t>
            </a:r>
            <a:r>
              <a:rPr lang="en-US" sz="1800" b="1" dirty="0" err="1" smtClean="0"/>
              <a:t>Nisker</a:t>
            </a:r>
            <a:endParaRPr lang="en-US" sz="1800" b="1" dirty="0" smtClean="0"/>
          </a:p>
          <a:p>
            <a:pPr marL="0" indent="0">
              <a:buNone/>
            </a:pPr>
            <a:endParaRPr lang="en-US" dirty="0"/>
          </a:p>
        </p:txBody>
      </p:sp>
    </p:spTree>
    <p:extLst>
      <p:ext uri="{BB962C8B-B14F-4D97-AF65-F5344CB8AC3E}">
        <p14:creationId xmlns:p14="http://schemas.microsoft.com/office/powerpoint/2010/main" val="195894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5</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jstanley\AppData\Local\Microsoft\Windows\Temporary Internet Files\Content.IE5\X1IV0V8E\fairground-photograph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553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8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6:  An Introductory Series Of Appositives</a:t>
            </a:r>
          </a:p>
          <a:p>
            <a:pPr marL="0" indent="0">
              <a:buNone/>
            </a:pPr>
            <a:r>
              <a:rPr lang="en-US" dirty="0" smtClean="0"/>
              <a:t>    (with a dash and a summarizing subject)</a:t>
            </a:r>
          </a:p>
          <a:p>
            <a:pPr marL="0" indent="0">
              <a:buNone/>
            </a:pPr>
            <a:r>
              <a:rPr lang="en-US" sz="2000" i="1" dirty="0" smtClean="0"/>
              <a:t>Appositive, appositive, appositive </a:t>
            </a:r>
            <a:r>
              <a:rPr lang="en-US" sz="2000" dirty="0" smtClean="0"/>
              <a:t>– </a:t>
            </a:r>
            <a:r>
              <a:rPr lang="en-US" sz="2000" u="sng" dirty="0" smtClean="0"/>
              <a:t>summary word  S V.</a:t>
            </a:r>
          </a:p>
          <a:p>
            <a:pPr marL="0" indent="0">
              <a:buNone/>
            </a:pPr>
            <a:r>
              <a:rPr lang="en-US" dirty="0" smtClean="0"/>
              <a:t>(The key summarizing word before the subject may be one of these:  </a:t>
            </a:r>
            <a:r>
              <a:rPr lang="en-US" i="1" dirty="0" smtClean="0"/>
              <a:t>such, all, those, this, many, each, which, what, these, something, someone</a:t>
            </a:r>
            <a:r>
              <a:rPr lang="en-US" dirty="0" smtClean="0"/>
              <a:t>.  Sometimes the summary word will be the subject, but other times it will merely modify the subject.) </a:t>
            </a:r>
          </a:p>
          <a:p>
            <a:pPr marL="0" indent="0">
              <a:buNone/>
            </a:pPr>
            <a:endParaRPr lang="en-US" sz="2000" u="sng" dirty="0"/>
          </a:p>
        </p:txBody>
      </p:sp>
    </p:spTree>
    <p:extLst>
      <p:ext uri="{BB962C8B-B14F-4D97-AF65-F5344CB8AC3E}">
        <p14:creationId xmlns:p14="http://schemas.microsoft.com/office/powerpoint/2010/main" val="104408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10000"/>
          </a:bodyPr>
          <a:lstStyle/>
          <a:p>
            <a:r>
              <a:rPr lang="en-US" b="1" dirty="0" smtClean="0"/>
              <a:t>Pattern 6 Examples:</a:t>
            </a:r>
          </a:p>
          <a:p>
            <a:pPr marL="0" indent="0">
              <a:buNone/>
            </a:pPr>
            <a:endParaRPr lang="en-US" b="1" dirty="0"/>
          </a:p>
          <a:p>
            <a:pPr marL="0" indent="0">
              <a:buNone/>
            </a:pPr>
            <a:r>
              <a:rPr lang="en-US" b="1" dirty="0" smtClean="0"/>
              <a:t>Twitter, Facebook, email – which should he use?</a:t>
            </a:r>
          </a:p>
          <a:p>
            <a:pPr marL="0" indent="0">
              <a:buNone/>
            </a:pPr>
            <a:endParaRPr lang="en-US" b="1" dirty="0" smtClean="0"/>
          </a:p>
          <a:p>
            <a:pPr marL="0" indent="0">
              <a:buNone/>
            </a:pPr>
            <a:r>
              <a:rPr lang="en-US" b="1" dirty="0" smtClean="0"/>
              <a:t>“What it comes down to is this:  the grocer, the butcher, the baker, the merchant, the landlord, the druggist, the liquor dealer, the policeman, the doctor, the city father and the politician – these are the people who make money out of prostitution, these are the real reapers of the wages of sin.”   </a:t>
            </a:r>
          </a:p>
          <a:p>
            <a:pPr marL="0" indent="0">
              <a:buNone/>
            </a:pPr>
            <a:r>
              <a:rPr lang="en-US" b="1" dirty="0" smtClean="0"/>
              <a:t>~ </a:t>
            </a:r>
            <a:r>
              <a:rPr lang="en-US" b="1" i="1" dirty="0" smtClean="0"/>
              <a:t>A House Is Not a Home</a:t>
            </a:r>
            <a:endParaRPr lang="en-US" b="1" i="1" dirty="0"/>
          </a:p>
        </p:txBody>
      </p:sp>
    </p:spTree>
    <p:extLst>
      <p:ext uri="{BB962C8B-B14F-4D97-AF65-F5344CB8AC3E}">
        <p14:creationId xmlns:p14="http://schemas.microsoft.com/office/powerpoint/2010/main" val="124711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6</a:t>
            </a:r>
            <a:endParaRPr lang="en-US" dirty="0"/>
          </a:p>
        </p:txBody>
      </p:sp>
      <p:pic>
        <p:nvPicPr>
          <p:cNvPr id="3074" name="Picture 2" descr="C:\Program Files\Microsoft Office\MEDIA\CAGCAT10\j0285444.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62200"/>
            <a:ext cx="4876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4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7:   AN INTERNAL SERIES OF APPOSITIVES OR MODIFIERS</a:t>
            </a:r>
          </a:p>
          <a:p>
            <a:pPr marL="0" indent="0">
              <a:buNone/>
            </a:pPr>
            <a:r>
              <a:rPr lang="en-US" dirty="0" smtClean="0"/>
              <a:t>   </a:t>
            </a:r>
            <a:r>
              <a:rPr lang="en-US" sz="2000" dirty="0" smtClean="0"/>
              <a:t>(enclosed by a pair of dashes or parentheses)</a:t>
            </a:r>
          </a:p>
          <a:p>
            <a:pPr marL="0" indent="0">
              <a:buNone/>
            </a:pPr>
            <a:r>
              <a:rPr lang="en-US" sz="2000" u="sng" dirty="0"/>
              <a:t> </a:t>
            </a:r>
            <a:r>
              <a:rPr lang="en-US" sz="2000" u="sng" dirty="0" smtClean="0"/>
              <a:t> S  </a:t>
            </a:r>
            <a:r>
              <a:rPr lang="en-US" sz="2000" dirty="0" smtClean="0"/>
              <a:t>  -   appositive, appositive, appositive   -     </a:t>
            </a:r>
            <a:r>
              <a:rPr lang="en-US" sz="2000" u="sng" dirty="0" smtClean="0"/>
              <a:t>V  .</a:t>
            </a:r>
          </a:p>
          <a:p>
            <a:pPr marL="0" indent="0">
              <a:buNone/>
            </a:pPr>
            <a:r>
              <a:rPr lang="en-US" sz="2000" b="1" dirty="0"/>
              <a:t>	</a:t>
            </a:r>
            <a:r>
              <a:rPr lang="en-US" sz="2000" b="1" dirty="0" smtClean="0"/>
              <a:t>		OR</a:t>
            </a:r>
          </a:p>
          <a:p>
            <a:pPr marL="0" indent="0">
              <a:buNone/>
            </a:pPr>
            <a:r>
              <a:rPr lang="en-US" sz="2000" u="sng" dirty="0"/>
              <a:t> </a:t>
            </a:r>
            <a:r>
              <a:rPr lang="en-US" sz="2000" u="sng" dirty="0" smtClean="0"/>
              <a:t> S   </a:t>
            </a:r>
            <a:r>
              <a:rPr lang="en-US" sz="2000" dirty="0" smtClean="0"/>
              <a:t>        ( modifier, modifier, modifier)             </a:t>
            </a:r>
            <a:r>
              <a:rPr lang="en-US" sz="2000" u="sng" dirty="0" smtClean="0"/>
              <a:t>V   .</a:t>
            </a:r>
            <a:r>
              <a:rPr lang="en-US" sz="2000" dirty="0" smtClean="0"/>
              <a:t> </a:t>
            </a:r>
          </a:p>
          <a:p>
            <a:pPr marL="0" indent="0">
              <a:buNone/>
            </a:pPr>
            <a:r>
              <a:rPr lang="en-US" sz="1800" b="1" dirty="0" smtClean="0"/>
              <a:t>Examples:</a:t>
            </a:r>
          </a:p>
          <a:p>
            <a:pPr marL="0" indent="0">
              <a:buNone/>
            </a:pPr>
            <a:r>
              <a:rPr lang="en-US" sz="1800" b="1" dirty="0"/>
              <a:t> </a:t>
            </a:r>
            <a:r>
              <a:rPr lang="en-US" sz="1800" b="1" dirty="0" smtClean="0"/>
              <a:t> My favorite red wines – Zinfandel, Cabernet Sauvignon, Pinot Noir – account for most sales in California.</a:t>
            </a:r>
          </a:p>
          <a:p>
            <a:pPr marL="0" indent="0">
              <a:buNone/>
            </a:pPr>
            <a:r>
              <a:rPr lang="en-US" sz="1800" b="1" dirty="0"/>
              <a:t> </a:t>
            </a:r>
            <a:r>
              <a:rPr lang="en-US" sz="1800" b="1" dirty="0" smtClean="0"/>
              <a:t> The basic writing skills (good vocabulary, knowledge of grammar, sense of style) can be learned by almost everyone.</a:t>
            </a:r>
          </a:p>
          <a:p>
            <a:pPr marL="0" indent="0">
              <a:buNone/>
            </a:pPr>
            <a:endParaRPr lang="en-US" sz="2000" dirty="0" smtClean="0"/>
          </a:p>
        </p:txBody>
      </p:sp>
    </p:spTree>
    <p:extLst>
      <p:ext uri="{BB962C8B-B14F-4D97-AF65-F5344CB8AC3E}">
        <p14:creationId xmlns:p14="http://schemas.microsoft.com/office/powerpoint/2010/main" val="140818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7</a:t>
            </a:r>
            <a:endParaRPr lang="en-US" dirty="0"/>
          </a:p>
        </p:txBody>
      </p:sp>
      <p:pic>
        <p:nvPicPr>
          <p:cNvPr id="4098" name="Picture 2" descr="C:\Program Files\Microsoft Office\MEDIA\CAGCAT10\j02849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881" y="2711069"/>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74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8: DEPENDENT CLAUSES IN A PAIR OR IN A SERIES</a:t>
            </a:r>
          </a:p>
          <a:p>
            <a:pPr marL="0" indent="0">
              <a:buNone/>
            </a:pPr>
            <a:r>
              <a:rPr lang="en-US" dirty="0"/>
              <a:t> </a:t>
            </a:r>
            <a:r>
              <a:rPr lang="en-US" dirty="0" smtClean="0"/>
              <a:t>     (at beginning or end of sentence)</a:t>
            </a:r>
          </a:p>
          <a:p>
            <a:pPr marL="0" indent="0">
              <a:buNone/>
            </a:pPr>
            <a:r>
              <a:rPr lang="en-US" dirty="0"/>
              <a:t> </a:t>
            </a:r>
            <a:r>
              <a:rPr lang="en-US" dirty="0" smtClean="0"/>
              <a:t> If…, if…, if…, </a:t>
            </a:r>
            <a:r>
              <a:rPr lang="en-US" u="sng" dirty="0" smtClean="0"/>
              <a:t>    then       S           V             </a:t>
            </a:r>
            <a:r>
              <a:rPr lang="en-US" dirty="0" smtClean="0"/>
              <a:t>.</a:t>
            </a:r>
          </a:p>
          <a:p>
            <a:pPr marL="0" indent="0">
              <a:buNone/>
            </a:pPr>
            <a:r>
              <a:rPr lang="en-US" dirty="0"/>
              <a:t> </a:t>
            </a:r>
            <a:r>
              <a:rPr lang="en-US" dirty="0" smtClean="0"/>
              <a:t> When…, when…, when…,</a:t>
            </a:r>
            <a:r>
              <a:rPr lang="en-US" u="sng" dirty="0" smtClean="0"/>
              <a:t>  S            V        </a:t>
            </a:r>
            <a:r>
              <a:rPr lang="en-US" dirty="0" smtClean="0"/>
              <a:t>.</a:t>
            </a:r>
          </a:p>
          <a:p>
            <a:pPr marL="0" indent="0">
              <a:buNone/>
            </a:pPr>
            <a:r>
              <a:rPr lang="en-US" dirty="0"/>
              <a:t> </a:t>
            </a:r>
            <a:r>
              <a:rPr lang="en-US" dirty="0" smtClean="0"/>
              <a:t> </a:t>
            </a:r>
            <a:r>
              <a:rPr lang="en-US" u="sng" dirty="0" smtClean="0"/>
              <a:t>S        V       </a:t>
            </a:r>
            <a:r>
              <a:rPr lang="en-US" dirty="0" smtClean="0"/>
              <a:t>that…, that…, that…               .</a:t>
            </a:r>
          </a:p>
          <a:p>
            <a:pPr marL="0" indent="0">
              <a:buNone/>
            </a:pPr>
            <a:r>
              <a:rPr lang="en-US" dirty="0" smtClean="0"/>
              <a:t>   (omit the third clause and have just two, if                 you wish)</a:t>
            </a:r>
          </a:p>
        </p:txBody>
      </p:sp>
    </p:spTree>
    <p:extLst>
      <p:ext uri="{BB962C8B-B14F-4D97-AF65-F5344CB8AC3E}">
        <p14:creationId xmlns:p14="http://schemas.microsoft.com/office/powerpoint/2010/main" val="3200664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Examples</a:t>
            </a:r>
            <a:r>
              <a:rPr lang="en-US" b="1" dirty="0" smtClean="0"/>
              <a:t>:</a:t>
            </a:r>
          </a:p>
          <a:p>
            <a:pPr marL="0" indent="0">
              <a:buNone/>
            </a:pPr>
            <a:endParaRPr lang="en-US" b="1" dirty="0" smtClean="0"/>
          </a:p>
          <a:p>
            <a:pPr marL="0" indent="0">
              <a:buNone/>
            </a:pPr>
            <a:r>
              <a:rPr lang="en-US" b="1" dirty="0"/>
              <a:t>  </a:t>
            </a:r>
            <a:r>
              <a:rPr lang="en-US" b="1" dirty="0" smtClean="0"/>
              <a:t>Whether you feel sentence patterns are a waste of time or whether you feel sentence patterns are useless in real life application, you will improve your writing by learning to incorporate sentence patterns into your own communications. (anaphora)</a:t>
            </a:r>
          </a:p>
          <a:p>
            <a:pPr marL="0" indent="0">
              <a:buNone/>
            </a:pPr>
            <a:endParaRPr lang="en-US" b="1" dirty="0"/>
          </a:p>
          <a:p>
            <a:pPr marL="0" indent="0">
              <a:buNone/>
            </a:pPr>
            <a:r>
              <a:rPr lang="en-US" b="1" dirty="0"/>
              <a:t>  </a:t>
            </a:r>
            <a:r>
              <a:rPr lang="en-US" b="1" dirty="0" smtClean="0"/>
              <a:t>“Though it was attached to a lead held by a man, and despite the fact that I had read in my book, </a:t>
            </a:r>
            <a:r>
              <a:rPr lang="en-US" b="1" i="1" dirty="0" smtClean="0"/>
              <a:t>How and Why Wonder Book on Wild Animals</a:t>
            </a:r>
            <a:r>
              <a:rPr lang="en-US" b="1" dirty="0" smtClean="0"/>
              <a:t>, that pumas do not usually harm people, I ran away as fast as I could.” </a:t>
            </a:r>
          </a:p>
          <a:p>
            <a:pPr marL="0" indent="0">
              <a:buNone/>
            </a:pPr>
            <a:r>
              <a:rPr lang="en-US" b="1" dirty="0" smtClean="0"/>
              <a:t> ~ </a:t>
            </a:r>
            <a:r>
              <a:rPr lang="en-US" b="1" i="1" dirty="0" smtClean="0"/>
              <a:t>National Geographic</a:t>
            </a:r>
            <a:endParaRPr lang="en-US" b="1" i="1" dirty="0"/>
          </a:p>
          <a:p>
            <a:pPr marL="0" indent="0">
              <a:buNone/>
            </a:pPr>
            <a:endParaRPr lang="en-US" dirty="0"/>
          </a:p>
        </p:txBody>
      </p:sp>
    </p:spTree>
    <p:extLst>
      <p:ext uri="{BB962C8B-B14F-4D97-AF65-F5344CB8AC3E}">
        <p14:creationId xmlns:p14="http://schemas.microsoft.com/office/powerpoint/2010/main" val="3262101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each type</a:t>
            </a:r>
            <a:endParaRPr lang="en-US" dirty="0"/>
          </a:p>
        </p:txBody>
      </p:sp>
      <p:sp>
        <p:nvSpPr>
          <p:cNvPr id="5" name="Text Placeholder 4"/>
          <p:cNvSpPr>
            <a:spLocks noGrp="1"/>
          </p:cNvSpPr>
          <p:nvPr>
            <p:ph type="body" idx="1"/>
          </p:nvPr>
        </p:nvSpPr>
        <p:spPr/>
        <p:txBody>
          <a:bodyPr anchor="t"/>
          <a:lstStyle/>
          <a:p>
            <a:r>
              <a:rPr lang="en-US" dirty="0" smtClean="0"/>
              <a:t>Independent</a:t>
            </a:r>
            <a:endParaRPr lang="en-US" dirty="0"/>
          </a:p>
        </p:txBody>
      </p:sp>
      <p:sp>
        <p:nvSpPr>
          <p:cNvPr id="6" name="Content Placeholder 5"/>
          <p:cNvSpPr>
            <a:spLocks noGrp="1"/>
          </p:cNvSpPr>
          <p:nvPr>
            <p:ph sz="half" idx="4294967295"/>
          </p:nvPr>
        </p:nvSpPr>
        <p:spPr>
          <a:xfrm>
            <a:off x="762000" y="2514600"/>
            <a:ext cx="4040188" cy="3687762"/>
          </a:xfrm>
          <a:prstGeom prst="rect">
            <a:avLst/>
          </a:prstGeom>
        </p:spPr>
        <p:txBody>
          <a:bodyPr/>
          <a:lstStyle/>
          <a:p>
            <a:r>
              <a:rPr lang="en-US" dirty="0" smtClean="0"/>
              <a:t>The concert was really fun. </a:t>
            </a:r>
          </a:p>
          <a:p>
            <a:r>
              <a:rPr lang="en-US" dirty="0" smtClean="0"/>
              <a:t>Texas is better than Oklahoma. </a:t>
            </a:r>
          </a:p>
          <a:p>
            <a:r>
              <a:rPr lang="en-US" dirty="0" smtClean="0"/>
              <a:t>Students who bring me Dr. Pepper make me happy. </a:t>
            </a:r>
            <a:endParaRPr lang="en-US" dirty="0"/>
          </a:p>
        </p:txBody>
      </p:sp>
      <p:sp>
        <p:nvSpPr>
          <p:cNvPr id="7" name="Text Placeholder 6"/>
          <p:cNvSpPr>
            <a:spLocks noGrp="1"/>
          </p:cNvSpPr>
          <p:nvPr>
            <p:ph type="body" sz="quarter" idx="3"/>
          </p:nvPr>
        </p:nvSpPr>
        <p:spPr/>
        <p:txBody>
          <a:bodyPr anchor="t"/>
          <a:lstStyle/>
          <a:p>
            <a:r>
              <a:rPr lang="en-US" dirty="0" smtClean="0"/>
              <a:t>Dependent</a:t>
            </a:r>
            <a:endParaRPr lang="en-US" dirty="0"/>
          </a:p>
        </p:txBody>
      </p:sp>
      <p:sp>
        <p:nvSpPr>
          <p:cNvPr id="8" name="Content Placeholder 7"/>
          <p:cNvSpPr>
            <a:spLocks noGrp="1"/>
          </p:cNvSpPr>
          <p:nvPr>
            <p:ph sz="quarter" idx="4294967295"/>
          </p:nvPr>
        </p:nvSpPr>
        <p:spPr>
          <a:xfrm>
            <a:off x="4724400" y="2590800"/>
            <a:ext cx="4041775" cy="3687762"/>
          </a:xfrm>
          <a:prstGeom prst="rect">
            <a:avLst/>
          </a:prstGeom>
        </p:spPr>
        <p:txBody>
          <a:bodyPr/>
          <a:lstStyle/>
          <a:p>
            <a:r>
              <a:rPr lang="en-US" dirty="0" smtClean="0"/>
              <a:t>When I was </a:t>
            </a:r>
            <a:r>
              <a:rPr lang="en-US" dirty="0" err="1" smtClean="0"/>
              <a:t>moshing</a:t>
            </a:r>
            <a:r>
              <a:rPr lang="en-US" dirty="0" smtClean="0"/>
              <a:t>, </a:t>
            </a:r>
          </a:p>
          <a:p>
            <a:r>
              <a:rPr lang="en-US" dirty="0" smtClean="0"/>
              <a:t>Which made the Sooner cry. </a:t>
            </a:r>
          </a:p>
          <a:p>
            <a:r>
              <a:rPr lang="en-US" dirty="0" smtClean="0"/>
              <a:t>Because I love Dr. Pepper.</a:t>
            </a:r>
          </a:p>
          <a:p>
            <a:r>
              <a:rPr lang="en-US" dirty="0" smtClean="0"/>
              <a:t>Who bring me Dr. Pepper</a:t>
            </a:r>
            <a:endParaRPr lang="en-US" dirty="0"/>
          </a:p>
        </p:txBody>
      </p:sp>
    </p:spTree>
    <p:extLst>
      <p:ext uri="{BB962C8B-B14F-4D97-AF65-F5344CB8AC3E}">
        <p14:creationId xmlns:p14="http://schemas.microsoft.com/office/powerpoint/2010/main" val="2007299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8</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991019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9:   REPETITION OF A KEY TERM</a:t>
            </a:r>
          </a:p>
          <a:p>
            <a:pPr marL="0" indent="0">
              <a:buNone/>
            </a:pPr>
            <a:r>
              <a:rPr lang="en-US" dirty="0" smtClean="0"/>
              <a:t>                                       _</a:t>
            </a:r>
          </a:p>
          <a:p>
            <a:pPr marL="0" indent="0">
              <a:buNone/>
            </a:pPr>
            <a:r>
              <a:rPr lang="en-US" dirty="0"/>
              <a:t> </a:t>
            </a:r>
            <a:r>
              <a:rPr lang="en-US" dirty="0" smtClean="0"/>
              <a:t> </a:t>
            </a:r>
            <a:r>
              <a:rPr lang="en-US" u="sng" dirty="0" smtClean="0"/>
              <a:t>S          V    key term </a:t>
            </a:r>
            <a:r>
              <a:rPr lang="en-US" dirty="0" smtClean="0"/>
              <a:t>   </a:t>
            </a:r>
            <a:r>
              <a:rPr lang="en-US" i="1" dirty="0" smtClean="0"/>
              <a:t>or</a:t>
            </a:r>
            <a:r>
              <a:rPr lang="en-US" dirty="0" smtClean="0"/>
              <a:t>     </a:t>
            </a:r>
            <a:r>
              <a:rPr lang="en-US" u="sng" dirty="0" smtClean="0"/>
              <a:t>repeated key term.</a:t>
            </a:r>
          </a:p>
          <a:p>
            <a:pPr marL="0" indent="0">
              <a:buNone/>
            </a:pPr>
            <a:r>
              <a:rPr lang="en-US" dirty="0"/>
              <a:t> </a:t>
            </a:r>
            <a:r>
              <a:rPr lang="en-US" dirty="0" smtClean="0"/>
              <a:t>                                       ,</a:t>
            </a:r>
            <a:endParaRPr lang="en-US" dirty="0"/>
          </a:p>
          <a:p>
            <a:pPr marL="0" indent="0">
              <a:buNone/>
            </a:pPr>
            <a:r>
              <a:rPr lang="en-US" dirty="0"/>
              <a:t> </a:t>
            </a:r>
            <a:r>
              <a:rPr lang="en-US" dirty="0" smtClean="0"/>
              <a:t>    (use dash or comma before repetition)</a:t>
            </a:r>
          </a:p>
          <a:p>
            <a:pPr marL="0" indent="0">
              <a:buNone/>
            </a:pPr>
            <a:r>
              <a:rPr lang="en-US" sz="2000" b="1" dirty="0" smtClean="0"/>
              <a:t>Examples:  </a:t>
            </a:r>
          </a:p>
          <a:p>
            <a:pPr marL="0" indent="0">
              <a:buNone/>
            </a:pPr>
            <a:r>
              <a:rPr lang="en-US" sz="2000" b="1" dirty="0" smtClean="0"/>
              <a:t>  He is part of the hip hop generation, a generation constantly moving. (anadiplosis)</a:t>
            </a:r>
          </a:p>
          <a:p>
            <a:pPr marL="0" indent="0">
              <a:buNone/>
            </a:pPr>
            <a:r>
              <a:rPr lang="en-US" sz="2000" b="1" dirty="0"/>
              <a:t> </a:t>
            </a:r>
            <a:r>
              <a:rPr lang="en-US" sz="2000" b="1" dirty="0" smtClean="0"/>
              <a:t> “The man for whom law exists – the man of forms, the conservative – is a tame man.”  ~  HD Thoreau</a:t>
            </a:r>
            <a:endParaRPr lang="en-US" dirty="0"/>
          </a:p>
        </p:txBody>
      </p:sp>
    </p:spTree>
    <p:extLst>
      <p:ext uri="{BB962C8B-B14F-4D97-AF65-F5344CB8AC3E}">
        <p14:creationId xmlns:p14="http://schemas.microsoft.com/office/powerpoint/2010/main" val="1209921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56023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20000"/>
          </a:bodyPr>
          <a:lstStyle/>
          <a:p>
            <a:r>
              <a:rPr lang="en-US" dirty="0"/>
              <a:t>Pattern </a:t>
            </a:r>
            <a:r>
              <a:rPr lang="en-US" dirty="0" smtClean="0"/>
              <a:t>9a:   A VARIATION:  SAME WORDS REPEATED IN PARALLEL STRUCTURE</a:t>
            </a:r>
          </a:p>
          <a:p>
            <a:pPr marL="0" indent="0">
              <a:buNone/>
            </a:pPr>
            <a:r>
              <a:rPr lang="en-US" sz="1900" dirty="0"/>
              <a:t> </a:t>
            </a:r>
            <a:r>
              <a:rPr lang="en-US" sz="1900" dirty="0" smtClean="0"/>
              <a:t> </a:t>
            </a:r>
            <a:r>
              <a:rPr lang="en-US" sz="1900" u="sng" dirty="0" smtClean="0"/>
              <a:t>S           V      repeated key word in same position of the sentence</a:t>
            </a:r>
            <a:r>
              <a:rPr lang="en-US" sz="1900" dirty="0" smtClean="0"/>
              <a:t>.</a:t>
            </a:r>
          </a:p>
          <a:p>
            <a:pPr marL="0" indent="0">
              <a:buNone/>
            </a:pPr>
            <a:endParaRPr lang="en-US" sz="1600" u="sng" dirty="0"/>
          </a:p>
          <a:p>
            <a:pPr marL="0" indent="0">
              <a:buNone/>
            </a:pPr>
            <a:r>
              <a:rPr lang="en-US" sz="2200" b="1" dirty="0" smtClean="0"/>
              <a:t>Examples:</a:t>
            </a:r>
          </a:p>
          <a:p>
            <a:pPr marL="0" indent="0">
              <a:buNone/>
            </a:pPr>
            <a:r>
              <a:rPr lang="en-US" sz="2200" b="1" dirty="0"/>
              <a:t> </a:t>
            </a:r>
            <a:r>
              <a:rPr lang="en-US" sz="2200" b="1" dirty="0" smtClean="0"/>
              <a:t> Venice presents great gifts to the visitor – great history, great art, great food. (parallel structure)</a:t>
            </a:r>
          </a:p>
          <a:p>
            <a:pPr marL="0" indent="0">
              <a:buNone/>
            </a:pPr>
            <a:endParaRPr lang="en-US" sz="2200" b="1" dirty="0"/>
          </a:p>
          <a:p>
            <a:pPr marL="0" indent="0">
              <a:buNone/>
            </a:pPr>
            <a:r>
              <a:rPr lang="en-US" sz="2200" b="1" dirty="0" smtClean="0"/>
              <a:t>“No house should ever be on a hill or on anything.  A house should be of the hill, belonging to it, so hill and house could live together each the happier for the other.” (</a:t>
            </a:r>
            <a:r>
              <a:rPr lang="en-US" sz="2200" b="1" dirty="0" err="1" smtClean="0"/>
              <a:t>symploce</a:t>
            </a:r>
            <a:r>
              <a:rPr lang="en-US" sz="2200" b="1" dirty="0" smtClean="0"/>
              <a:t> and chiasmus)</a:t>
            </a:r>
          </a:p>
          <a:p>
            <a:pPr marL="0" indent="0">
              <a:buNone/>
            </a:pPr>
            <a:r>
              <a:rPr lang="en-US" sz="2200" b="1" dirty="0" smtClean="0"/>
              <a:t>~  Frank Lloyd Wright</a:t>
            </a:r>
          </a:p>
          <a:p>
            <a:pPr marL="0" indent="0">
              <a:buNone/>
            </a:pPr>
            <a:endParaRPr lang="en-US" sz="2000" u="sng" dirty="0"/>
          </a:p>
          <a:p>
            <a:pPr marL="0" indent="0">
              <a:buNone/>
            </a:pPr>
            <a:endParaRPr lang="en-US" dirty="0"/>
          </a:p>
        </p:txBody>
      </p:sp>
    </p:spTree>
    <p:extLst>
      <p:ext uri="{BB962C8B-B14F-4D97-AF65-F5344CB8AC3E}">
        <p14:creationId xmlns:p14="http://schemas.microsoft.com/office/powerpoint/2010/main" val="937249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9a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057400"/>
            <a:ext cx="4953000" cy="3124200"/>
          </a:xfrm>
        </p:spPr>
      </p:pic>
    </p:spTree>
    <p:extLst>
      <p:ext uri="{BB962C8B-B14F-4D97-AF65-F5344CB8AC3E}">
        <p14:creationId xmlns:p14="http://schemas.microsoft.com/office/powerpoint/2010/main" val="3843560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10: EMPHATIC APPOSITIVE AT END, AFTER A COLON</a:t>
            </a:r>
          </a:p>
          <a:p>
            <a:pPr marL="0" indent="0">
              <a:buNone/>
            </a:pPr>
            <a:r>
              <a:rPr lang="en-US" dirty="0"/>
              <a:t> </a:t>
            </a:r>
            <a:r>
              <a:rPr lang="en-US" dirty="0" smtClean="0"/>
              <a:t>    </a:t>
            </a:r>
            <a:r>
              <a:rPr lang="en-US" sz="1800" u="sng" dirty="0" smtClean="0"/>
              <a:t>S         V     word</a:t>
            </a:r>
            <a:r>
              <a:rPr lang="en-US" sz="1800" dirty="0" smtClean="0"/>
              <a:t>:     the appositive (the second naming)  .</a:t>
            </a:r>
          </a:p>
          <a:p>
            <a:pPr marL="0" indent="0">
              <a:buNone/>
            </a:pPr>
            <a:r>
              <a:rPr lang="en-US" sz="1800" dirty="0"/>
              <a:t> </a:t>
            </a:r>
            <a:r>
              <a:rPr lang="en-US" sz="1800" dirty="0" smtClean="0"/>
              <a:t>                                          (with or without modifiers)</a:t>
            </a:r>
          </a:p>
          <a:p>
            <a:pPr marL="0" indent="0">
              <a:buNone/>
            </a:pPr>
            <a:endParaRPr lang="en-US" sz="1800" dirty="0"/>
          </a:p>
          <a:p>
            <a:pPr marL="0" indent="0">
              <a:buNone/>
            </a:pPr>
            <a:r>
              <a:rPr lang="en-US" sz="1900" b="1" dirty="0" smtClean="0"/>
              <a:t>Examples:</a:t>
            </a:r>
          </a:p>
          <a:p>
            <a:pPr marL="0" indent="0">
              <a:buNone/>
            </a:pPr>
            <a:r>
              <a:rPr lang="en-US" sz="1900" b="1" dirty="0"/>
              <a:t> </a:t>
            </a:r>
            <a:r>
              <a:rPr lang="en-US" sz="1900" b="1" dirty="0" smtClean="0"/>
              <a:t> The vampire feared two things:  the sun and mirrors.</a:t>
            </a:r>
          </a:p>
          <a:p>
            <a:pPr marL="0" indent="0">
              <a:buNone/>
            </a:pPr>
            <a:endParaRPr lang="en-US" sz="1900" b="1" dirty="0"/>
          </a:p>
          <a:p>
            <a:pPr marL="0" indent="0">
              <a:buNone/>
            </a:pPr>
            <a:r>
              <a:rPr lang="en-US" sz="1900" b="1" dirty="0" smtClean="0"/>
              <a:t>  “In perpetuating a revolution, there are two requirements: someone or something to revolt against and someone to actually show up and do the revolting.”      ~Woody Allen, “A Brief, Yet Helpful Guide to Civil Disobedience”</a:t>
            </a:r>
            <a:endParaRPr lang="en-US" sz="1900" b="1" dirty="0"/>
          </a:p>
        </p:txBody>
      </p:sp>
    </p:spTree>
    <p:extLst>
      <p:ext uri="{BB962C8B-B14F-4D97-AF65-F5344CB8AC3E}">
        <p14:creationId xmlns:p14="http://schemas.microsoft.com/office/powerpoint/2010/main" val="60213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2494921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70000" lnSpcReduction="20000"/>
          </a:bodyPr>
          <a:lstStyle/>
          <a:p>
            <a:r>
              <a:rPr lang="en-US" sz="3400" dirty="0"/>
              <a:t>Pattern 10a:  A VARIATION: APPOSITIVE</a:t>
            </a:r>
          </a:p>
          <a:p>
            <a:pPr marL="0" indent="0">
              <a:buNone/>
            </a:pPr>
            <a:r>
              <a:rPr lang="en-US" sz="3400" dirty="0"/>
              <a:t>                           (single or pair or series)</a:t>
            </a:r>
          </a:p>
          <a:p>
            <a:pPr marL="0" indent="0">
              <a:buNone/>
            </a:pPr>
            <a:r>
              <a:rPr lang="en-US" sz="3400" dirty="0"/>
              <a:t>                               AFTER A DASH</a:t>
            </a:r>
          </a:p>
          <a:p>
            <a:pPr marL="0" indent="0">
              <a:buNone/>
            </a:pPr>
            <a:endParaRPr lang="en-US" dirty="0"/>
          </a:p>
          <a:p>
            <a:pPr marL="0" indent="0">
              <a:buNone/>
            </a:pPr>
            <a:r>
              <a:rPr lang="en-US" sz="2600" dirty="0"/>
              <a:t>        </a:t>
            </a:r>
            <a:r>
              <a:rPr lang="en-US" sz="2600" u="sng" dirty="0"/>
              <a:t>       S     V      word    </a:t>
            </a:r>
            <a:r>
              <a:rPr lang="en-US" sz="2600" dirty="0"/>
              <a:t>   -         the  appositive      .</a:t>
            </a:r>
          </a:p>
          <a:p>
            <a:pPr marL="0" indent="0">
              <a:buNone/>
            </a:pPr>
            <a:r>
              <a:rPr lang="en-US" sz="2600" dirty="0"/>
              <a:t>                                                 (echoed idea or second naming)</a:t>
            </a:r>
          </a:p>
          <a:p>
            <a:pPr marL="0" indent="0">
              <a:buNone/>
            </a:pPr>
            <a:endParaRPr lang="en-US" sz="1800" dirty="0"/>
          </a:p>
          <a:p>
            <a:pPr marL="0" indent="0">
              <a:buNone/>
            </a:pPr>
            <a:endParaRPr lang="en-US" sz="1100" dirty="0"/>
          </a:p>
          <a:p>
            <a:pPr marL="0" indent="0">
              <a:buNone/>
            </a:pPr>
            <a:r>
              <a:rPr lang="en-US" b="1" dirty="0"/>
              <a:t>Examples:</a:t>
            </a:r>
          </a:p>
          <a:p>
            <a:pPr marL="0" indent="0">
              <a:buNone/>
            </a:pPr>
            <a:r>
              <a:rPr lang="en-US" b="1" dirty="0"/>
              <a:t>  One label would fit almost any teenager – student.</a:t>
            </a:r>
          </a:p>
          <a:p>
            <a:pPr marL="0" indent="0">
              <a:buNone/>
            </a:pPr>
            <a:endParaRPr lang="en-US" b="1" dirty="0"/>
          </a:p>
          <a:p>
            <a:pPr marL="0" indent="0">
              <a:buNone/>
            </a:pPr>
            <a:r>
              <a:rPr lang="en-US" b="1" dirty="0"/>
              <a:t>  “Sometimes I need what only you can provide – your absence.”   				~  Ashleigh Brilliant</a:t>
            </a:r>
          </a:p>
          <a:p>
            <a:endParaRPr lang="en-US" dirty="0"/>
          </a:p>
        </p:txBody>
      </p:sp>
    </p:spTree>
    <p:extLst>
      <p:ext uri="{BB962C8B-B14F-4D97-AF65-F5344CB8AC3E}">
        <p14:creationId xmlns:p14="http://schemas.microsoft.com/office/powerpoint/2010/main" val="7392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10a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119313"/>
            <a:ext cx="4114800" cy="3603625"/>
          </a:xfrm>
        </p:spPr>
      </p:pic>
    </p:spTree>
    <p:extLst>
      <p:ext uri="{BB962C8B-B14F-4D97-AF65-F5344CB8AC3E}">
        <p14:creationId xmlns:p14="http://schemas.microsoft.com/office/powerpoint/2010/main" val="1112135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10000"/>
          </a:bodyPr>
          <a:lstStyle/>
          <a:p>
            <a:r>
              <a:rPr lang="en-US" dirty="0"/>
              <a:t>Pattern </a:t>
            </a:r>
            <a:r>
              <a:rPr lang="en-US" dirty="0" smtClean="0"/>
              <a:t>11:  INTERRUPTING MODIFIER         		BETWEEN SUBJECT AND VERB</a:t>
            </a:r>
          </a:p>
          <a:p>
            <a:pPr marL="0" indent="0">
              <a:buNone/>
            </a:pPr>
            <a:r>
              <a:rPr lang="en-US" dirty="0"/>
              <a:t>	</a:t>
            </a:r>
            <a:r>
              <a:rPr lang="en-US" u="sng" dirty="0" smtClean="0"/>
              <a:t>S  </a:t>
            </a:r>
            <a:r>
              <a:rPr lang="en-US" dirty="0" smtClean="0"/>
              <a:t>  ,          modifier     ,     </a:t>
            </a:r>
            <a:r>
              <a:rPr lang="en-US" u="sng" dirty="0" smtClean="0"/>
              <a:t>V  </a:t>
            </a:r>
            <a:r>
              <a:rPr lang="en-US" dirty="0" smtClean="0"/>
              <a:t>   .</a:t>
            </a:r>
          </a:p>
          <a:p>
            <a:pPr marL="0" indent="0">
              <a:buNone/>
            </a:pPr>
            <a:r>
              <a:rPr lang="en-US" dirty="0"/>
              <a:t>	</a:t>
            </a:r>
            <a:r>
              <a:rPr lang="en-US" u="sng" dirty="0"/>
              <a:t>S  </a:t>
            </a:r>
            <a:r>
              <a:rPr lang="en-US" dirty="0"/>
              <a:t>  </a:t>
            </a:r>
            <a:r>
              <a:rPr lang="en-US" dirty="0" smtClean="0"/>
              <a:t>-           </a:t>
            </a:r>
            <a:r>
              <a:rPr lang="en-US" dirty="0"/>
              <a:t>modifier     </a:t>
            </a:r>
            <a:r>
              <a:rPr lang="en-US" dirty="0" smtClean="0"/>
              <a:t>-      </a:t>
            </a:r>
            <a:r>
              <a:rPr lang="en-US" u="sng" dirty="0"/>
              <a:t>V  </a:t>
            </a:r>
            <a:r>
              <a:rPr lang="en-US" dirty="0"/>
              <a:t>   .</a:t>
            </a:r>
          </a:p>
          <a:p>
            <a:pPr marL="0" indent="0">
              <a:buNone/>
            </a:pPr>
            <a:r>
              <a:rPr lang="en-US" dirty="0" smtClean="0"/>
              <a:t>	</a:t>
            </a:r>
            <a:r>
              <a:rPr lang="en-US" u="sng" dirty="0"/>
              <a:t>S  </a:t>
            </a:r>
            <a:r>
              <a:rPr lang="en-US" dirty="0"/>
              <a:t>  </a:t>
            </a:r>
            <a:r>
              <a:rPr lang="en-US" dirty="0" smtClean="0"/>
              <a:t>(modifier that whispers)     </a:t>
            </a:r>
            <a:r>
              <a:rPr lang="en-US" u="sng" dirty="0"/>
              <a:t>V  </a:t>
            </a:r>
            <a:r>
              <a:rPr lang="en-US" dirty="0"/>
              <a:t>   </a:t>
            </a:r>
            <a:r>
              <a:rPr lang="en-US" dirty="0" smtClean="0"/>
              <a:t>.</a:t>
            </a:r>
          </a:p>
          <a:p>
            <a:pPr marL="0" indent="0">
              <a:buNone/>
            </a:pPr>
            <a:endParaRPr lang="en-US" dirty="0"/>
          </a:p>
          <a:p>
            <a:pPr marL="0" indent="0">
              <a:buNone/>
            </a:pPr>
            <a:r>
              <a:rPr lang="en-US" sz="1800" b="1" dirty="0" smtClean="0"/>
              <a:t>Examples:</a:t>
            </a:r>
          </a:p>
          <a:p>
            <a:pPr marL="0" indent="0">
              <a:buNone/>
            </a:pPr>
            <a:r>
              <a:rPr lang="en-US" sz="1800" b="1" dirty="0"/>
              <a:t> </a:t>
            </a:r>
            <a:r>
              <a:rPr lang="en-US" sz="1800" b="1" dirty="0" smtClean="0"/>
              <a:t> Condors – once almost extinct – have been saved by careful breeding.</a:t>
            </a:r>
          </a:p>
          <a:p>
            <a:pPr marL="0" indent="0">
              <a:buNone/>
            </a:pPr>
            <a:endParaRPr lang="en-US" sz="1800" b="1" dirty="0"/>
          </a:p>
          <a:p>
            <a:pPr marL="0" indent="0">
              <a:buNone/>
            </a:pPr>
            <a:r>
              <a:rPr lang="en-US" sz="1800" b="1" dirty="0" smtClean="0"/>
              <a:t>  “Sometimes children from other classes, those presumably not so intellectually gifted, would tease and taunt us.”  </a:t>
            </a:r>
          </a:p>
          <a:p>
            <a:pPr marL="0" indent="0">
              <a:buNone/>
            </a:pPr>
            <a:r>
              <a:rPr lang="en-US" sz="1800" b="1" dirty="0"/>
              <a:t>	</a:t>
            </a:r>
            <a:r>
              <a:rPr lang="en-US" sz="1800" b="1" dirty="0" smtClean="0"/>
              <a:t>			 ~  Michael T. Kaufman</a:t>
            </a:r>
            <a:endParaRPr lang="en-US" sz="1800" b="1" dirty="0"/>
          </a:p>
        </p:txBody>
      </p:sp>
    </p:spTree>
    <p:extLst>
      <p:ext uri="{BB962C8B-B14F-4D97-AF65-F5344CB8AC3E}">
        <p14:creationId xmlns:p14="http://schemas.microsoft.com/office/powerpoint/2010/main" val="222949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lstStyle/>
          <a:p>
            <a:r>
              <a:rPr lang="en-US" sz="2800" dirty="0" smtClean="0"/>
              <a:t>Pattern 1:</a:t>
            </a:r>
            <a:r>
              <a:rPr lang="en-US" dirty="0" smtClean="0"/>
              <a:t>  Compound Sentence with Semicolon and No Conjunction</a:t>
            </a:r>
          </a:p>
          <a:p>
            <a:pPr lvl="1"/>
            <a:r>
              <a:rPr lang="en-US" sz="1800" dirty="0" smtClean="0"/>
              <a:t>(two short, related independent clauses now joined)</a:t>
            </a:r>
          </a:p>
          <a:p>
            <a:r>
              <a:rPr lang="en-US" dirty="0"/>
              <a:t> </a:t>
            </a:r>
            <a:r>
              <a:rPr lang="en-US" dirty="0" smtClean="0"/>
              <a:t>    </a:t>
            </a:r>
            <a:r>
              <a:rPr lang="en-US" u="sng" dirty="0" smtClean="0"/>
              <a:t>S		V_</a:t>
            </a:r>
            <a:r>
              <a:rPr lang="en-US" dirty="0" smtClean="0"/>
              <a:t>	</a:t>
            </a:r>
            <a:r>
              <a:rPr lang="en-US" sz="3200" dirty="0" smtClean="0"/>
              <a:t>;</a:t>
            </a:r>
            <a:r>
              <a:rPr lang="en-US" sz="3200" dirty="0"/>
              <a:t> </a:t>
            </a:r>
            <a:r>
              <a:rPr lang="en-US" sz="3200" dirty="0" smtClean="0"/>
              <a:t> </a:t>
            </a:r>
            <a:r>
              <a:rPr lang="en-US" dirty="0" smtClean="0"/>
              <a:t>   S</a:t>
            </a:r>
            <a:r>
              <a:rPr lang="en-US" u="sng" dirty="0" smtClean="0"/>
              <a:t>		V</a:t>
            </a:r>
            <a:r>
              <a:rPr lang="en-US" dirty="0"/>
              <a:t> </a:t>
            </a:r>
            <a:r>
              <a:rPr lang="en-US" dirty="0" smtClean="0"/>
              <a:t>   .</a:t>
            </a:r>
          </a:p>
          <a:p>
            <a:r>
              <a:rPr lang="en-US" dirty="0" smtClean="0"/>
              <a:t>Examples:</a:t>
            </a:r>
          </a:p>
          <a:p>
            <a:r>
              <a:rPr lang="en-US" sz="1800" b="1" dirty="0" smtClean="0"/>
              <a:t>Reading is the easy part; remembering takes more effort.</a:t>
            </a:r>
          </a:p>
          <a:p>
            <a:r>
              <a:rPr lang="en-US" sz="1800" b="1" dirty="0" smtClean="0"/>
              <a:t>“My forefathers didn’t come over on the Mayflower; they met the boat.”		~Mark Twain</a:t>
            </a:r>
            <a:endParaRPr lang="en-US" sz="1800" b="1" dirty="0"/>
          </a:p>
        </p:txBody>
      </p:sp>
    </p:spTree>
    <p:extLst>
      <p:ext uri="{BB962C8B-B14F-4D97-AF65-F5344CB8AC3E}">
        <p14:creationId xmlns:p14="http://schemas.microsoft.com/office/powerpoint/2010/main" val="12976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35948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12:  INTRODUCTORY OR 				CONCLUDING PARTICIPLES</a:t>
            </a:r>
          </a:p>
          <a:p>
            <a:r>
              <a:rPr lang="en-US" sz="1800" dirty="0" smtClean="0"/>
              <a:t>Participial phrase         , </a:t>
            </a:r>
            <a:r>
              <a:rPr lang="en-US" sz="1800" u="sng" dirty="0" smtClean="0"/>
              <a:t>         S                 V             </a:t>
            </a:r>
            <a:r>
              <a:rPr lang="en-US" sz="1800" dirty="0" smtClean="0"/>
              <a:t>.</a:t>
            </a:r>
          </a:p>
          <a:p>
            <a:endParaRPr lang="en-US" sz="1800" dirty="0"/>
          </a:p>
          <a:p>
            <a:r>
              <a:rPr lang="en-US" sz="1800" u="sng" dirty="0" smtClean="0"/>
              <a:t>     S           V                  </a:t>
            </a:r>
            <a:r>
              <a:rPr lang="en-US" sz="1800" dirty="0" smtClean="0"/>
              <a:t>,     Participial  phrase         .</a:t>
            </a:r>
          </a:p>
          <a:p>
            <a:pPr marL="0" indent="0">
              <a:buNone/>
            </a:pPr>
            <a:endParaRPr lang="en-US" sz="2000" dirty="0"/>
          </a:p>
          <a:p>
            <a:pPr marL="0" indent="0">
              <a:buNone/>
            </a:pPr>
            <a:r>
              <a:rPr lang="en-US" sz="1800" b="1" dirty="0" smtClean="0"/>
              <a:t>Examples:</a:t>
            </a:r>
          </a:p>
          <a:p>
            <a:pPr marL="0" indent="0">
              <a:buNone/>
            </a:pPr>
            <a:r>
              <a:rPr lang="en-US" sz="1800" b="1" dirty="0" smtClean="0"/>
              <a:t>  Watching Star Wars for the first time, the small boy was anxious when R2D2 was attacked by the </a:t>
            </a:r>
            <a:r>
              <a:rPr lang="en-US" sz="1800" b="1" dirty="0" err="1" smtClean="0"/>
              <a:t>Jawas</a:t>
            </a:r>
            <a:r>
              <a:rPr lang="en-US" sz="1800" b="1" dirty="0" smtClean="0"/>
              <a:t>.</a:t>
            </a:r>
          </a:p>
          <a:p>
            <a:pPr marL="0" indent="0">
              <a:buNone/>
            </a:pPr>
            <a:endParaRPr lang="en-US" sz="1800" b="1" dirty="0"/>
          </a:p>
          <a:p>
            <a:pPr marL="0" indent="0">
              <a:buNone/>
            </a:pPr>
            <a:r>
              <a:rPr lang="en-US" sz="1800" b="1" dirty="0" smtClean="0"/>
              <a:t>“  Announced by all the trumpets of the sky, arrives the snow.”</a:t>
            </a:r>
          </a:p>
          <a:p>
            <a:pPr marL="0" indent="0">
              <a:buNone/>
            </a:pPr>
            <a:r>
              <a:rPr lang="en-US" sz="1800" b="1" dirty="0"/>
              <a:t>	</a:t>
            </a:r>
            <a:r>
              <a:rPr lang="en-US" sz="1800" b="1" dirty="0" smtClean="0"/>
              <a:t>			         ~  R W Emerson</a:t>
            </a:r>
          </a:p>
          <a:p>
            <a:pPr marL="0" indent="0">
              <a:buNone/>
            </a:pPr>
            <a:endParaRPr lang="en-US" sz="1600" dirty="0"/>
          </a:p>
          <a:p>
            <a:pPr marL="0" indent="0">
              <a:buNone/>
            </a:pPr>
            <a:endParaRPr lang="en-US" sz="16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94389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53711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a:t>
            </a:r>
            <a:r>
              <a:rPr lang="en-US" dirty="0" smtClean="0"/>
              <a:t>13:  A SINGLE MODIFIER OUT OF 		PLACE FOR EMPHASIS</a:t>
            </a:r>
          </a:p>
          <a:p>
            <a:r>
              <a:rPr lang="en-US" dirty="0"/>
              <a:t> </a:t>
            </a:r>
            <a:r>
              <a:rPr lang="en-US" dirty="0" smtClean="0"/>
              <a:t>   Modifier		,	</a:t>
            </a:r>
            <a:r>
              <a:rPr lang="en-US" u="sng" dirty="0" smtClean="0"/>
              <a:t>S	V	</a:t>
            </a:r>
            <a:r>
              <a:rPr lang="en-US" dirty="0" smtClean="0"/>
              <a:t>.</a:t>
            </a:r>
          </a:p>
          <a:p>
            <a:pPr marL="0" indent="0">
              <a:buNone/>
            </a:pPr>
            <a:r>
              <a:rPr lang="en-US" dirty="0" smtClean="0"/>
              <a:t>	</a:t>
            </a:r>
            <a:r>
              <a:rPr lang="en-US" sz="1800" dirty="0" smtClean="0"/>
              <a:t>(modifier may be in other positions)</a:t>
            </a:r>
          </a:p>
          <a:p>
            <a:pPr marL="0" indent="0">
              <a:buNone/>
            </a:pPr>
            <a:endParaRPr lang="en-US" sz="1800" dirty="0"/>
          </a:p>
          <a:p>
            <a:pPr marL="0" indent="0">
              <a:buNone/>
            </a:pPr>
            <a:r>
              <a:rPr lang="en-US" sz="2000" b="1" dirty="0" smtClean="0"/>
              <a:t>Examples:</a:t>
            </a:r>
          </a:p>
          <a:p>
            <a:pPr marL="0" indent="0">
              <a:buNone/>
            </a:pPr>
            <a:r>
              <a:rPr lang="en-US" sz="2000" b="1" dirty="0"/>
              <a:t> </a:t>
            </a:r>
            <a:r>
              <a:rPr lang="en-US" sz="2000" b="1" dirty="0" smtClean="0"/>
              <a:t> Underneath, he could detect leaking oil.</a:t>
            </a:r>
          </a:p>
          <a:p>
            <a:pPr marL="0" indent="0">
              <a:buNone/>
            </a:pPr>
            <a:endParaRPr lang="en-US" sz="2000" b="1" dirty="0"/>
          </a:p>
          <a:p>
            <a:pPr marL="0" indent="0">
              <a:buNone/>
            </a:pPr>
            <a:r>
              <a:rPr lang="en-US" sz="2000" b="1" dirty="0" smtClean="0"/>
              <a:t>“Breathless, we flung us on the windy hill.”    ~Rupert Brooke</a:t>
            </a:r>
            <a:endParaRPr lang="en-US" sz="2000" b="1" dirty="0"/>
          </a:p>
        </p:txBody>
      </p:sp>
    </p:spTree>
    <p:extLst>
      <p:ext uri="{BB962C8B-B14F-4D97-AF65-F5344CB8AC3E}">
        <p14:creationId xmlns:p14="http://schemas.microsoft.com/office/powerpoint/2010/main" val="3750599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27537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a:bodyPr>
          <a:lstStyle/>
          <a:p>
            <a:r>
              <a:rPr lang="en-US" dirty="0"/>
              <a:t>Pattern </a:t>
            </a:r>
            <a:r>
              <a:rPr lang="en-US" dirty="0" smtClean="0"/>
              <a:t>14: PREPOSITIONAL PHRASE</a:t>
            </a:r>
            <a:br>
              <a:rPr lang="en-US" dirty="0" smtClean="0"/>
            </a:br>
            <a:r>
              <a:rPr lang="en-US" dirty="0" smtClean="0"/>
              <a:t>		BEFORE S AND V</a:t>
            </a:r>
          </a:p>
          <a:p>
            <a:r>
              <a:rPr lang="en-US" dirty="0" smtClean="0"/>
              <a:t>Prepositional phrase     </a:t>
            </a:r>
            <a:r>
              <a:rPr lang="en-US" u="sng" dirty="0" smtClean="0"/>
              <a:t>S   V     (or  V   S)   </a:t>
            </a:r>
            <a:r>
              <a:rPr lang="en-US" dirty="0" smtClean="0"/>
              <a:t>.</a:t>
            </a:r>
          </a:p>
          <a:p>
            <a:pPr marL="0" indent="0">
              <a:buNone/>
            </a:pPr>
            <a:endParaRPr lang="en-US" dirty="0"/>
          </a:p>
          <a:p>
            <a:pPr marL="0" indent="0">
              <a:buNone/>
            </a:pPr>
            <a:r>
              <a:rPr lang="en-US" b="1" dirty="0" smtClean="0"/>
              <a:t>Examples:</a:t>
            </a:r>
          </a:p>
          <a:p>
            <a:pPr marL="0" indent="0">
              <a:buNone/>
            </a:pPr>
            <a:r>
              <a:rPr lang="en-US" b="1" dirty="0"/>
              <a:t> </a:t>
            </a:r>
            <a:r>
              <a:rPr lang="en-US" b="1" dirty="0" smtClean="0"/>
              <a:t> Under the waterfall, we felt special.</a:t>
            </a:r>
          </a:p>
          <a:p>
            <a:pPr marL="0" indent="0">
              <a:buNone/>
            </a:pPr>
            <a:endParaRPr lang="en-US" b="1" dirty="0"/>
          </a:p>
          <a:p>
            <a:pPr marL="0" indent="0">
              <a:buNone/>
            </a:pPr>
            <a:r>
              <a:rPr lang="en-US" b="1" dirty="0" smtClean="0"/>
              <a:t>  “From the mist emerged a figure playing a flute.”		</a:t>
            </a:r>
            <a:r>
              <a:rPr lang="en-US" sz="2200" b="1" dirty="0" smtClean="0"/>
              <a:t>~  </a:t>
            </a:r>
            <a:r>
              <a:rPr lang="en-US" sz="2200" b="1" i="1" dirty="0" smtClean="0"/>
              <a:t>National Geographic</a:t>
            </a:r>
            <a:r>
              <a:rPr lang="en-US" sz="2200" b="1" dirty="0" smtClean="0"/>
              <a:t>, August 1988</a:t>
            </a:r>
            <a:endParaRPr lang="en-US" sz="2200" b="1" dirty="0"/>
          </a:p>
        </p:txBody>
      </p:sp>
    </p:spTree>
    <p:extLst>
      <p:ext uri="{BB962C8B-B14F-4D97-AF65-F5344CB8AC3E}">
        <p14:creationId xmlns:p14="http://schemas.microsoft.com/office/powerpoint/2010/main" val="2475900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821990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a:bodyPr>
          <a:lstStyle/>
          <a:p>
            <a:r>
              <a:rPr lang="en-US" dirty="0"/>
              <a:t>Pattern </a:t>
            </a:r>
            <a:r>
              <a:rPr lang="en-US" dirty="0" smtClean="0"/>
              <a:t>15: OBJECT OR COMPLEMENT</a:t>
            </a:r>
          </a:p>
          <a:p>
            <a:pPr marL="0" indent="0">
              <a:buNone/>
            </a:pPr>
            <a:r>
              <a:rPr lang="en-US" dirty="0"/>
              <a:t>	</a:t>
            </a:r>
            <a:r>
              <a:rPr lang="en-US" dirty="0" smtClean="0"/>
              <a:t>	BEFORE S AND V</a:t>
            </a:r>
          </a:p>
          <a:p>
            <a:pPr marL="0" indent="0">
              <a:buNone/>
            </a:pPr>
            <a:endParaRPr lang="en-US" dirty="0"/>
          </a:p>
          <a:p>
            <a:pPr marL="0" indent="0">
              <a:buNone/>
            </a:pPr>
            <a:r>
              <a:rPr lang="en-US" u="sng" dirty="0" smtClean="0"/>
              <a:t>Object	    or     Subject complement      S       V </a:t>
            </a:r>
            <a:r>
              <a:rPr lang="en-US" dirty="0" smtClean="0"/>
              <a:t>.</a:t>
            </a:r>
            <a:endParaRPr lang="en-US" dirty="0"/>
          </a:p>
          <a:p>
            <a:pPr marL="0" indent="0">
              <a:buNone/>
            </a:pPr>
            <a:r>
              <a:rPr lang="en-US" sz="1800" b="1" dirty="0" smtClean="0"/>
              <a:t>Examples:</a:t>
            </a:r>
          </a:p>
          <a:p>
            <a:pPr marL="0" indent="0">
              <a:buNone/>
            </a:pPr>
            <a:r>
              <a:rPr lang="en-US" sz="1800" b="1" dirty="0"/>
              <a:t> </a:t>
            </a:r>
            <a:r>
              <a:rPr lang="en-US" sz="1800" b="1" dirty="0" smtClean="0"/>
              <a:t> His kind of sarcasm I do not like.  (DO)</a:t>
            </a:r>
          </a:p>
          <a:p>
            <a:pPr marL="0" indent="0">
              <a:buNone/>
            </a:pPr>
            <a:r>
              <a:rPr lang="en-US" sz="1800" b="1" dirty="0"/>
              <a:t> </a:t>
            </a:r>
            <a:r>
              <a:rPr lang="en-US" sz="1800" b="1" dirty="0" smtClean="0"/>
              <a:t> Famous and wealthy an English teacher will never be.       (Subject complement)</a:t>
            </a:r>
          </a:p>
          <a:p>
            <a:pPr marL="0" indent="0">
              <a:buNone/>
            </a:pPr>
            <a:r>
              <a:rPr lang="en-US" sz="1800" b="1" dirty="0" smtClean="0"/>
              <a:t>“Peace, it’s wonderful.”    ~ Father Devine</a:t>
            </a:r>
          </a:p>
        </p:txBody>
      </p:sp>
    </p:spTree>
    <p:extLst>
      <p:ext uri="{BB962C8B-B14F-4D97-AF65-F5344CB8AC3E}">
        <p14:creationId xmlns:p14="http://schemas.microsoft.com/office/powerpoint/2010/main" val="3439658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44900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133600"/>
            <a:ext cx="39433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314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1a:  Compound Sentence with Conjunctive Adverb (Connector)</a:t>
            </a:r>
          </a:p>
          <a:p>
            <a:r>
              <a:rPr lang="en-US" dirty="0"/>
              <a:t> </a:t>
            </a:r>
            <a:r>
              <a:rPr lang="en-US" dirty="0" smtClean="0"/>
              <a:t>    </a:t>
            </a:r>
            <a:r>
              <a:rPr lang="en-US" u="sng" dirty="0" smtClean="0"/>
              <a:t>S		V</a:t>
            </a:r>
            <a:r>
              <a:rPr lang="en-US" dirty="0" smtClean="0"/>
              <a:t> ; (conjunctive adverb), </a:t>
            </a:r>
            <a:r>
              <a:rPr lang="en-US" u="sng" dirty="0" smtClean="0"/>
              <a:t>S	V</a:t>
            </a:r>
          </a:p>
          <a:p>
            <a:pPr lvl="1"/>
            <a:r>
              <a:rPr lang="en-US" sz="2000" i="1" dirty="0" smtClean="0"/>
              <a:t>(You will need a semicolon before the connector, and a comma after the connector is often used, but optional.)</a:t>
            </a:r>
            <a:endParaRPr lang="en-US" sz="2000" i="1" dirty="0"/>
          </a:p>
          <a:p>
            <a:pPr lvl="1"/>
            <a:r>
              <a:rPr lang="en-US" sz="2400" dirty="0" smtClean="0"/>
              <a:t>Examples:</a:t>
            </a:r>
          </a:p>
          <a:p>
            <a:pPr lvl="1"/>
            <a:r>
              <a:rPr lang="en-US" sz="1800" b="1" dirty="0" smtClean="0"/>
              <a:t>Gary couldn’t go away for his vacation; however, he managed to have a good time at home.</a:t>
            </a:r>
          </a:p>
          <a:p>
            <a:pPr lvl="1"/>
            <a:r>
              <a:rPr lang="en-US" sz="1800" b="1" dirty="0" smtClean="0"/>
              <a:t>“I think; therefore I am.”	~ Rene Descartes</a:t>
            </a:r>
            <a:endParaRPr lang="en-US" sz="1800" b="1" dirty="0"/>
          </a:p>
        </p:txBody>
      </p:sp>
    </p:spTree>
    <p:extLst>
      <p:ext uri="{BB962C8B-B14F-4D97-AF65-F5344CB8AC3E}">
        <p14:creationId xmlns:p14="http://schemas.microsoft.com/office/powerpoint/2010/main" val="4247325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Conjunctive Adverbs</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however, hence, therefore, thus, then, moreover, nevertheless, likewise, consequently, and accordingly</a:t>
            </a:r>
          </a:p>
        </p:txBody>
      </p:sp>
    </p:spTree>
    <p:extLst>
      <p:ext uri="{BB962C8B-B14F-4D97-AF65-F5344CB8AC3E}">
        <p14:creationId xmlns:p14="http://schemas.microsoft.com/office/powerpoint/2010/main" val="2455085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1a</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525" y="2176463"/>
            <a:ext cx="37909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5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1b: Compound Sentence with Coordinating Conjunction (Also Connector)</a:t>
            </a:r>
          </a:p>
          <a:p>
            <a:r>
              <a:rPr lang="en-US" dirty="0"/>
              <a:t> </a:t>
            </a:r>
            <a:r>
              <a:rPr lang="en-US" dirty="0" smtClean="0"/>
              <a:t>    </a:t>
            </a:r>
            <a:r>
              <a:rPr lang="en-US" u="sng" dirty="0" smtClean="0"/>
              <a:t>S		V</a:t>
            </a:r>
            <a:r>
              <a:rPr lang="en-US" dirty="0" smtClean="0"/>
              <a:t>  , (coordinating conjunction) </a:t>
            </a:r>
          </a:p>
          <a:p>
            <a:pPr marL="0" indent="0">
              <a:buNone/>
            </a:pPr>
            <a:r>
              <a:rPr lang="en-US" dirty="0"/>
              <a:t>	</a:t>
            </a:r>
            <a:r>
              <a:rPr lang="en-US" dirty="0" smtClean="0"/>
              <a:t> </a:t>
            </a:r>
            <a:r>
              <a:rPr lang="en-US" u="sng" dirty="0" smtClean="0"/>
              <a:t>S		V</a:t>
            </a:r>
            <a:r>
              <a:rPr lang="en-US" dirty="0" smtClean="0"/>
              <a:t>  .</a:t>
            </a:r>
          </a:p>
          <a:p>
            <a:pPr marL="0" indent="0">
              <a:buNone/>
            </a:pPr>
            <a:r>
              <a:rPr lang="en-US" dirty="0"/>
              <a:t> </a:t>
            </a:r>
            <a:r>
              <a:rPr lang="en-US" dirty="0" smtClean="0"/>
              <a:t> Examples:</a:t>
            </a:r>
          </a:p>
          <a:p>
            <a:pPr marL="0" indent="0">
              <a:buNone/>
            </a:pPr>
            <a:r>
              <a:rPr lang="en-US" sz="1800" b="1" dirty="0" smtClean="0"/>
              <a:t>The mouse ran across the floor, but I wasn’t scared.</a:t>
            </a:r>
          </a:p>
          <a:p>
            <a:pPr marL="0" indent="0">
              <a:buNone/>
            </a:pPr>
            <a:endParaRPr lang="en-US" sz="1800" b="1" dirty="0" smtClean="0"/>
          </a:p>
          <a:p>
            <a:pPr marL="0" indent="0">
              <a:buNone/>
            </a:pPr>
            <a:r>
              <a:rPr lang="en-US" sz="1800" b="1" dirty="0" smtClean="0"/>
              <a:t>“Good communication is as stimulating as black coffee, and it is just as hard to sleep after.”   	~Anne Morrow Lindbergh</a:t>
            </a:r>
          </a:p>
          <a:p>
            <a:pPr marL="0" indent="0">
              <a:buNone/>
            </a:pPr>
            <a:endParaRPr lang="en-US" dirty="0"/>
          </a:p>
        </p:txBody>
      </p:sp>
    </p:spTree>
    <p:extLst>
      <p:ext uri="{BB962C8B-B14F-4D97-AF65-F5344CB8AC3E}">
        <p14:creationId xmlns:p14="http://schemas.microsoft.com/office/powerpoint/2010/main" val="2275142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5227</TotalTime>
  <Words>1236</Words>
  <Application>Microsoft Office PowerPoint</Application>
  <PresentationFormat>On-screen Show (4:3)</PresentationFormat>
  <Paragraphs>241</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Pushpin</vt:lpstr>
      <vt:lpstr>The Art of Styling Sentences</vt:lpstr>
      <vt:lpstr>A note about dependent vs. independent clauses</vt:lpstr>
      <vt:lpstr>Examples of each type</vt:lpstr>
      <vt:lpstr>The Twenty Patterns</vt:lpstr>
      <vt:lpstr>Write your own Pattern 1</vt:lpstr>
      <vt:lpstr>The Twenty Patterns</vt:lpstr>
      <vt:lpstr>Conjunctive Adverbs</vt:lpstr>
      <vt:lpstr>Write your own Pattern 1a</vt:lpstr>
      <vt:lpstr>The Twenty Patterns</vt:lpstr>
      <vt:lpstr>Coordinating Conjunctions</vt:lpstr>
      <vt:lpstr>Write your own Pattern 1b</vt:lpstr>
      <vt:lpstr>The Twenty Patterns</vt:lpstr>
      <vt:lpstr>Write your own Pattern 1c</vt:lpstr>
      <vt:lpstr>The Twenty Patterns</vt:lpstr>
      <vt:lpstr>PowerPoint Presentation</vt:lpstr>
      <vt:lpstr>Write your own Pattern 2</vt:lpstr>
      <vt:lpstr>The Twenty Patterns</vt:lpstr>
      <vt:lpstr>Write your own Pattern 3</vt:lpstr>
      <vt:lpstr>The Twenty Patterns</vt:lpstr>
      <vt:lpstr>Write your own Pattern 4</vt:lpstr>
      <vt:lpstr>The Twenty Patterns</vt:lpstr>
      <vt:lpstr>Write your own Pattern 5</vt:lpstr>
      <vt:lpstr>The Twenty Patterns</vt:lpstr>
      <vt:lpstr>The Twenty Patterns</vt:lpstr>
      <vt:lpstr>Write your own Pattern 6</vt:lpstr>
      <vt:lpstr>The Twenty Patterns</vt:lpstr>
      <vt:lpstr>Write your own Pattern 7</vt:lpstr>
      <vt:lpstr>The Twenty Patterns</vt:lpstr>
      <vt:lpstr>The Twenty Patterns</vt:lpstr>
      <vt:lpstr>Write your own Pattern 8</vt:lpstr>
      <vt:lpstr>The Twenty Patterns</vt:lpstr>
      <vt:lpstr>Write your own Pattern 9</vt:lpstr>
      <vt:lpstr>The Twenty Patterns</vt:lpstr>
      <vt:lpstr>Write your own Pattern 9a</vt:lpstr>
      <vt:lpstr>The Twenty Patterns</vt:lpstr>
      <vt:lpstr>Write your own Pattern 10</vt:lpstr>
      <vt:lpstr>The Twenty Patterns</vt:lpstr>
      <vt:lpstr>Write your own Pattern 10a</vt:lpstr>
      <vt:lpstr>The Twenty Patterns</vt:lpstr>
      <vt:lpstr>Write your own Pattern 11</vt:lpstr>
      <vt:lpstr>The Twenty Patterns</vt:lpstr>
      <vt:lpstr>Write your own Pattern 12</vt:lpstr>
      <vt:lpstr>The Twenty Patterns</vt:lpstr>
      <vt:lpstr>Write your own Pattern 13</vt:lpstr>
      <vt:lpstr>The Twenty Patterns</vt:lpstr>
      <vt:lpstr>Write your own Pattern 14</vt:lpstr>
      <vt:lpstr>The Twenty Patterns</vt:lpstr>
      <vt:lpstr>Write your own Pattern 15</vt:lpstr>
    </vt:vector>
  </TitlesOfParts>
  <Company>Austin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Styling Sentences</dc:title>
  <dc:creator>Windows User</dc:creator>
  <cp:lastModifiedBy>Windows User</cp:lastModifiedBy>
  <cp:revision>73</cp:revision>
  <dcterms:created xsi:type="dcterms:W3CDTF">2015-09-09T23:09:37Z</dcterms:created>
  <dcterms:modified xsi:type="dcterms:W3CDTF">2015-11-11T20:05:25Z</dcterms:modified>
</cp:coreProperties>
</file>