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70" r:id="rId6"/>
    <p:sldId id="258" r:id="rId7"/>
    <p:sldId id="260" r:id="rId8"/>
    <p:sldId id="271" r:id="rId9"/>
    <p:sldId id="261" r:id="rId10"/>
    <p:sldId id="262" r:id="rId11"/>
    <p:sldId id="272" r:id="rId12"/>
    <p:sldId id="264" r:id="rId13"/>
    <p:sldId id="273" r:id="rId14"/>
    <p:sldId id="265" r:id="rId15"/>
    <p:sldId id="269" r:id="rId16"/>
    <p:sldId id="274" r:id="rId17"/>
    <p:sldId id="266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053C254-6147-4D49-B221-2C6BB01B1D4A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42A163D-F2EB-4238-8FD4-53E145DB5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54-6147-4D49-B221-2C6BB01B1D4A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63D-F2EB-4238-8FD4-53E145DB5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54-6147-4D49-B221-2C6BB01B1D4A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63D-F2EB-4238-8FD4-53E145DB5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54-6147-4D49-B221-2C6BB01B1D4A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63D-F2EB-4238-8FD4-53E145DB5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54-6147-4D49-B221-2C6BB01B1D4A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63D-F2EB-4238-8FD4-53E145DB5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54-6147-4D49-B221-2C6BB01B1D4A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63D-F2EB-4238-8FD4-53E145DB5A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54-6147-4D49-B221-2C6BB01B1D4A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63D-F2EB-4238-8FD4-53E145DB5A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54-6147-4D49-B221-2C6BB01B1D4A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63D-F2EB-4238-8FD4-53E145DB5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54-6147-4D49-B221-2C6BB01B1D4A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63D-F2EB-4238-8FD4-53E145DB5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053C254-6147-4D49-B221-2C6BB01B1D4A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42A163D-F2EB-4238-8FD4-53E145DB5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053C254-6147-4D49-B221-2C6BB01B1D4A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42A163D-F2EB-4238-8FD4-53E145DB5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053C254-6147-4D49-B221-2C6BB01B1D4A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42A163D-F2EB-4238-8FD4-53E145DB5A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Art of Styling Sentences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tx1"/>
                </a:solidFill>
              </a:rPr>
              <a:t>Skill Comes From Practice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8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Coordinating Conjunctions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FANBOYS</a:t>
            </a:r>
          </a:p>
          <a:p>
            <a:pPr marL="0" indent="0" algn="ctr">
              <a:buNone/>
            </a:pPr>
            <a:r>
              <a:rPr lang="en-US" sz="4400" i="1" u="sng" dirty="0" smtClean="0"/>
              <a:t>f</a:t>
            </a:r>
            <a:r>
              <a:rPr lang="en-US" sz="4400" i="1" dirty="0" smtClean="0"/>
              <a:t>or, </a:t>
            </a:r>
            <a:r>
              <a:rPr lang="en-US" sz="4400" i="1" u="sng" dirty="0" smtClean="0"/>
              <a:t>a</a:t>
            </a:r>
            <a:r>
              <a:rPr lang="en-US" sz="4400" i="1" dirty="0" smtClean="0"/>
              <a:t>nd, </a:t>
            </a:r>
            <a:r>
              <a:rPr lang="en-US" sz="4400" i="1" u="sng" dirty="0" smtClean="0"/>
              <a:t>n</a:t>
            </a:r>
            <a:r>
              <a:rPr lang="en-US" sz="4400" i="1" dirty="0" smtClean="0"/>
              <a:t>or, </a:t>
            </a:r>
            <a:r>
              <a:rPr lang="en-US" sz="4400" i="1" u="sng" dirty="0" smtClean="0"/>
              <a:t>b</a:t>
            </a:r>
            <a:r>
              <a:rPr lang="en-US" sz="4400" i="1" dirty="0" smtClean="0"/>
              <a:t>ut, </a:t>
            </a:r>
            <a:r>
              <a:rPr lang="en-US" sz="4400" i="1" u="sng" dirty="0" smtClean="0"/>
              <a:t>o</a:t>
            </a:r>
            <a:r>
              <a:rPr lang="en-US" sz="4400" i="1" dirty="0" smtClean="0"/>
              <a:t>r, </a:t>
            </a:r>
            <a:r>
              <a:rPr lang="en-US" sz="4400" i="1" u="sng" dirty="0" smtClean="0"/>
              <a:t>y</a:t>
            </a:r>
            <a:r>
              <a:rPr lang="en-US" sz="4400" i="1" dirty="0" smtClean="0"/>
              <a:t>et, </a:t>
            </a:r>
            <a:r>
              <a:rPr lang="en-US" sz="4400" dirty="0" smtClean="0"/>
              <a:t>or </a:t>
            </a:r>
            <a:r>
              <a:rPr lang="en-US" sz="4400" i="1" u="sng" dirty="0" smtClean="0"/>
              <a:t>s</a:t>
            </a:r>
            <a:r>
              <a:rPr lang="en-US" sz="4400" i="1" dirty="0" smtClean="0"/>
              <a:t>o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8894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your own Pattern 1b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9052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906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Twenty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Pattern 1c:  Compound Sentence with Two or More Semicolons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u="sng" dirty="0" smtClean="0"/>
              <a:t>S	V</a:t>
            </a:r>
            <a:r>
              <a:rPr lang="en-US" dirty="0" smtClean="0"/>
              <a:t>  ;    </a:t>
            </a:r>
            <a:r>
              <a:rPr lang="en-US" u="sng" dirty="0" smtClean="0"/>
              <a:t>S		V</a:t>
            </a:r>
            <a:r>
              <a:rPr lang="en-US" dirty="0" smtClean="0"/>
              <a:t>  ;     </a:t>
            </a:r>
            <a:r>
              <a:rPr lang="en-US" u="sng" dirty="0" smtClean="0"/>
              <a:t>S		V </a:t>
            </a:r>
            <a:r>
              <a:rPr lang="en-US" dirty="0" smtClean="0"/>
              <a:t>.</a:t>
            </a:r>
          </a:p>
          <a:p>
            <a:pPr marL="365760" lvl="1" indent="0">
              <a:buNone/>
            </a:pPr>
            <a:endParaRPr lang="en-US" u="sng" dirty="0" smtClean="0"/>
          </a:p>
          <a:p>
            <a:pPr marL="365760" lvl="1" indent="0">
              <a:buNone/>
            </a:pPr>
            <a:r>
              <a:rPr lang="en-US" dirty="0" smtClean="0"/>
              <a:t>Examples: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sz="1900" b="1" dirty="0" smtClean="0"/>
              <a:t>Carmen likes to cook; Janice would rather watch TV; I like to eat while watching TV.</a:t>
            </a:r>
          </a:p>
          <a:p>
            <a:pPr marL="365760" lvl="1" indent="0">
              <a:buNone/>
            </a:pPr>
            <a:endParaRPr lang="en-US" sz="1900" b="1" dirty="0"/>
          </a:p>
          <a:p>
            <a:pPr marL="365760" lvl="1" indent="0">
              <a:buNone/>
            </a:pPr>
            <a:r>
              <a:rPr lang="en-US" sz="1900" b="1" dirty="0" smtClean="0"/>
              <a:t>“He was naturally learned; he needed not the spectacles of books to read Nature; he looked inwards and found her there.”	     ~ John Dryden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375619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your own Pattern 1c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613" y="2119313"/>
            <a:ext cx="314413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71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Twenty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Pattern 2:  Compound Sentence with Elliptical Construction  (comma indicates the omitted verb)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u="sng" dirty="0" smtClean="0"/>
              <a:t>S      V    DO  or SC</a:t>
            </a:r>
            <a:r>
              <a:rPr lang="en-US" dirty="0" smtClean="0"/>
              <a:t>  ;  </a:t>
            </a:r>
            <a:r>
              <a:rPr lang="en-US" u="sng" dirty="0" smtClean="0"/>
              <a:t>S     ,     DO   or SC  </a:t>
            </a:r>
            <a:r>
              <a:rPr lang="en-US" dirty="0" smtClean="0"/>
              <a:t>. </a:t>
            </a:r>
          </a:p>
          <a:p>
            <a:pPr marL="685800" lvl="2" indent="0">
              <a:buNone/>
            </a:pPr>
            <a:r>
              <a:rPr lang="en-US" dirty="0"/>
              <a:t>	</a:t>
            </a:r>
            <a:r>
              <a:rPr lang="en-US" dirty="0" smtClean="0"/>
              <a:t>		         (omitted verb)</a:t>
            </a:r>
          </a:p>
          <a:p>
            <a:pPr lvl="1"/>
            <a:r>
              <a:rPr lang="en-US" dirty="0" smtClean="0"/>
              <a:t>Examples:</a:t>
            </a:r>
          </a:p>
          <a:p>
            <a:pPr lvl="1"/>
            <a:r>
              <a:rPr lang="en-US" sz="1900" b="1" dirty="0" smtClean="0"/>
              <a:t>For many of us, the new math teacher was a savior; for others, a pain.</a:t>
            </a:r>
          </a:p>
          <a:p>
            <a:pPr lvl="1"/>
            <a:r>
              <a:rPr lang="en-US" sz="1900" b="1" dirty="0" smtClean="0"/>
              <a:t>“Thought is the blossom; language[,] the bud; action [,] the fruit.”		~ Ralph Waldo Emerson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1167271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DO- Direct Object</a:t>
            </a:r>
          </a:p>
          <a:p>
            <a:pPr lvl="1"/>
            <a:r>
              <a:rPr lang="en-US" dirty="0" smtClean="0"/>
              <a:t>Receives the action of the verb</a:t>
            </a:r>
          </a:p>
          <a:p>
            <a:pPr lvl="2"/>
            <a:r>
              <a:rPr lang="en-US" dirty="0" smtClean="0"/>
              <a:t>He threw the ball. </a:t>
            </a:r>
          </a:p>
          <a:p>
            <a:pPr lvl="2"/>
            <a:r>
              <a:rPr lang="en-US" dirty="0" smtClean="0"/>
              <a:t>The zombies ate the corpse. </a:t>
            </a:r>
          </a:p>
          <a:p>
            <a:r>
              <a:rPr lang="en-US" dirty="0" smtClean="0"/>
              <a:t>SC- Subject Complement</a:t>
            </a:r>
          </a:p>
          <a:p>
            <a:pPr lvl="1"/>
            <a:r>
              <a:rPr lang="en-US" dirty="0" smtClean="0"/>
              <a:t>Describes the subject</a:t>
            </a:r>
          </a:p>
          <a:p>
            <a:pPr lvl="2"/>
            <a:r>
              <a:rPr lang="en-US" dirty="0" smtClean="0"/>
              <a:t>The girl is fascinating. </a:t>
            </a:r>
          </a:p>
          <a:p>
            <a:pPr lvl="2"/>
            <a:r>
              <a:rPr lang="en-US" dirty="0" smtClean="0"/>
              <a:t>Ms. Kelley is a teacher.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5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your own Pattern 2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39" y="2134842"/>
            <a:ext cx="4767485" cy="357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633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Twenty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Pattern 3:  Compound Sentence with Explanatory Statement (clauses separated by a colon)</a:t>
            </a:r>
          </a:p>
          <a:p>
            <a:r>
              <a:rPr lang="en-US" sz="1800" u="sng" dirty="0" smtClean="0"/>
              <a:t>General statement (idea) </a:t>
            </a:r>
            <a:r>
              <a:rPr lang="en-US" sz="1800" dirty="0" smtClean="0"/>
              <a:t>:  </a:t>
            </a:r>
            <a:r>
              <a:rPr lang="en-US" sz="1800" u="sng" dirty="0" smtClean="0"/>
              <a:t>specific statement (example).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(an independent clause)	      (an independent clause)</a:t>
            </a:r>
          </a:p>
          <a:p>
            <a:pPr marL="0" indent="0">
              <a:buNone/>
            </a:pPr>
            <a:r>
              <a:rPr lang="en-US" sz="2000" dirty="0" smtClean="0"/>
              <a:t>Examples: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1800" b="1" dirty="0" smtClean="0"/>
              <a:t>The bouquet was special: it contained the roses she loved best.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“Old cars and young children have several things in common: both are a responsibility and have to be fed often or they break down.”  ~  Claudia Glenn Downing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63127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your own Pattern 3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75" y="2119313"/>
            <a:ext cx="2564212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7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note about dependent vs. independent clauses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 Clauses</a:t>
            </a:r>
          </a:p>
          <a:p>
            <a:pPr lvl="1"/>
            <a:r>
              <a:rPr lang="en-US" dirty="0"/>
              <a:t>Subject </a:t>
            </a:r>
          </a:p>
          <a:p>
            <a:pPr lvl="1"/>
            <a:r>
              <a:rPr lang="en-US" dirty="0"/>
              <a:t>Verb</a:t>
            </a:r>
          </a:p>
          <a:p>
            <a:pPr lvl="1"/>
            <a:r>
              <a:rPr lang="en-US" dirty="0"/>
              <a:t>Complete thought</a:t>
            </a:r>
          </a:p>
          <a:p>
            <a:r>
              <a:rPr lang="en-US" dirty="0"/>
              <a:t>Dependent Clauses</a:t>
            </a:r>
          </a:p>
          <a:p>
            <a:pPr lvl="1"/>
            <a:r>
              <a:rPr lang="en-US" dirty="0"/>
              <a:t>Subject</a:t>
            </a:r>
          </a:p>
          <a:p>
            <a:pPr lvl="1"/>
            <a:r>
              <a:rPr lang="en-US" dirty="0"/>
              <a:t>Verb </a:t>
            </a:r>
          </a:p>
          <a:p>
            <a:pPr lvl="1"/>
            <a:r>
              <a:rPr lang="en-US" dirty="0"/>
              <a:t>Incomplete thought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9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each type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dirty="0" smtClean="0"/>
              <a:t>Independent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762000" y="2514600"/>
            <a:ext cx="4040188" cy="36877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concert was really fun. </a:t>
            </a:r>
          </a:p>
          <a:p>
            <a:r>
              <a:rPr lang="en-US" dirty="0" smtClean="0"/>
              <a:t>Texas is better than Oklahoma. </a:t>
            </a:r>
          </a:p>
          <a:p>
            <a:r>
              <a:rPr lang="en-US" dirty="0" smtClean="0"/>
              <a:t>Students make me happy.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US" dirty="0" smtClean="0"/>
              <a:t>Dependent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724400" y="2590800"/>
            <a:ext cx="4041775" cy="36877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When I was </a:t>
            </a:r>
            <a:r>
              <a:rPr lang="en-US" dirty="0" err="1" smtClean="0"/>
              <a:t>moshing</a:t>
            </a:r>
            <a:r>
              <a:rPr lang="en-US" dirty="0" smtClean="0"/>
              <a:t>, </a:t>
            </a:r>
          </a:p>
          <a:p>
            <a:r>
              <a:rPr lang="en-US" dirty="0" smtClean="0"/>
              <a:t>Which made the Sooner cry. </a:t>
            </a:r>
          </a:p>
          <a:p>
            <a:r>
              <a:rPr lang="en-US" dirty="0" smtClean="0"/>
              <a:t>Because I love Dr. Pepper.</a:t>
            </a:r>
          </a:p>
          <a:p>
            <a:r>
              <a:rPr lang="en-US" dirty="0" smtClean="0"/>
              <a:t>Who bring me Dr. Pepper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9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Twenty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Pattern 1:</a:t>
            </a:r>
            <a:r>
              <a:rPr lang="en-US" dirty="0" smtClean="0"/>
              <a:t>  Compound Sentence with Semicolon and No Conjunction</a:t>
            </a:r>
          </a:p>
          <a:p>
            <a:pPr lvl="1"/>
            <a:r>
              <a:rPr lang="en-US" sz="1800" dirty="0" smtClean="0"/>
              <a:t>(two short, related independent clauses now joined)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u="sng" dirty="0" smtClean="0"/>
              <a:t>S		V_</a:t>
            </a:r>
            <a:r>
              <a:rPr lang="en-US" dirty="0" smtClean="0"/>
              <a:t>	;</a:t>
            </a:r>
            <a:r>
              <a:rPr lang="en-US" dirty="0"/>
              <a:t> </a:t>
            </a:r>
            <a:r>
              <a:rPr lang="en-US" dirty="0" smtClean="0"/>
              <a:t>    S</a:t>
            </a:r>
            <a:r>
              <a:rPr lang="en-US" u="sng" dirty="0" smtClean="0"/>
              <a:t>		V</a:t>
            </a:r>
            <a:r>
              <a:rPr lang="en-US" dirty="0"/>
              <a:t> </a:t>
            </a:r>
            <a:r>
              <a:rPr lang="en-US" dirty="0" smtClean="0"/>
              <a:t>   .</a:t>
            </a:r>
          </a:p>
          <a:p>
            <a:r>
              <a:rPr lang="en-US" dirty="0" smtClean="0"/>
              <a:t>Examples:</a:t>
            </a:r>
          </a:p>
          <a:p>
            <a:r>
              <a:rPr lang="en-US" sz="1800" b="1" dirty="0" smtClean="0"/>
              <a:t>Reading is the easy part; remembering takes more effort.</a:t>
            </a:r>
          </a:p>
          <a:p>
            <a:r>
              <a:rPr lang="en-US" sz="1800" b="1" dirty="0" smtClean="0"/>
              <a:t>“My forefathers didn’t come over on the Mayflower; they met the boat.”		~Mark Twain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9762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your own Pattern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39433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31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Twenty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Pattern 1a:  Compound Sentence with Conjunctive Adverb (Connector)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u="sng" dirty="0" smtClean="0"/>
              <a:t>S		V</a:t>
            </a:r>
            <a:r>
              <a:rPr lang="en-US" dirty="0" smtClean="0"/>
              <a:t> ; (conjunctive adverb), </a:t>
            </a:r>
            <a:r>
              <a:rPr lang="en-US" u="sng" dirty="0" smtClean="0"/>
              <a:t>S	V</a:t>
            </a:r>
          </a:p>
          <a:p>
            <a:pPr lvl="1"/>
            <a:r>
              <a:rPr lang="en-US" sz="2000" i="1" dirty="0" smtClean="0"/>
              <a:t>(You will need a semicolon before the connector, and a comma after the connector is often used, but optional.)</a:t>
            </a:r>
            <a:endParaRPr lang="en-US" sz="2000" i="1" dirty="0"/>
          </a:p>
          <a:p>
            <a:pPr lvl="1"/>
            <a:r>
              <a:rPr lang="en-US" sz="2400" dirty="0" smtClean="0"/>
              <a:t>Examples:</a:t>
            </a:r>
          </a:p>
          <a:p>
            <a:pPr lvl="1"/>
            <a:r>
              <a:rPr lang="en-US" sz="1800" b="1" dirty="0" smtClean="0"/>
              <a:t>Gary couldn’t go away for his vacation; however, he managed to have a good time at home.</a:t>
            </a:r>
          </a:p>
          <a:p>
            <a:pPr lvl="1"/>
            <a:r>
              <a:rPr lang="en-US" sz="1800" b="1" dirty="0" smtClean="0"/>
              <a:t>“I think; therefore I am.”	~ Rene Descartes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473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Conjunctive Adverbs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however, hence, therefore, thus, then, moreover, nevertheless, likewise, consequently, and accordingly</a:t>
            </a:r>
          </a:p>
        </p:txBody>
      </p:sp>
    </p:spTree>
    <p:extLst>
      <p:ext uri="{BB962C8B-B14F-4D97-AF65-F5344CB8AC3E}">
        <p14:creationId xmlns:p14="http://schemas.microsoft.com/office/powerpoint/2010/main" val="24550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your own Pattern 1a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176463"/>
            <a:ext cx="37909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95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Twenty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Pattern 1b: Compound Sentence with Coordinating Conjunction (Also Connector)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u="sng" dirty="0" smtClean="0"/>
              <a:t>S		V</a:t>
            </a:r>
            <a:r>
              <a:rPr lang="en-US" dirty="0" smtClean="0"/>
              <a:t>  , (coordinating conjunction)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u="sng" dirty="0" smtClean="0"/>
              <a:t>S		V</a:t>
            </a:r>
            <a:r>
              <a:rPr lang="en-US" dirty="0" smtClean="0"/>
              <a:t>  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Examples:</a:t>
            </a:r>
          </a:p>
          <a:p>
            <a:pPr marL="0" indent="0">
              <a:buNone/>
            </a:pPr>
            <a:r>
              <a:rPr lang="en-US" sz="1800" b="1" dirty="0" smtClean="0"/>
              <a:t>The mouse ran across the floor, but I wasn’t scared.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“Good communication is as stimulating as black coffee, and it is just as hard to sleep after.”   	~Anne Morrow Lindbergh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1506</TotalTime>
  <Words>322</Words>
  <Application>Microsoft Office PowerPoint</Application>
  <PresentationFormat>On-screen Show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Pushpin</vt:lpstr>
      <vt:lpstr>The Art of Styling Sentences</vt:lpstr>
      <vt:lpstr>A note about dependent vs. independent clauses</vt:lpstr>
      <vt:lpstr>Examples of each type</vt:lpstr>
      <vt:lpstr>The Twenty Patterns</vt:lpstr>
      <vt:lpstr>Write your own Pattern 1</vt:lpstr>
      <vt:lpstr>The Twenty Patterns</vt:lpstr>
      <vt:lpstr>Conjunctive Adverbs</vt:lpstr>
      <vt:lpstr>Write your own Pattern 1a</vt:lpstr>
      <vt:lpstr>The Twenty Patterns</vt:lpstr>
      <vt:lpstr>Coordinating Conjunctions</vt:lpstr>
      <vt:lpstr>Write your own Pattern 1b</vt:lpstr>
      <vt:lpstr>The Twenty Patterns</vt:lpstr>
      <vt:lpstr>Write your own Pattern 1c</vt:lpstr>
      <vt:lpstr>The Twenty Patterns</vt:lpstr>
      <vt:lpstr>PowerPoint Presentation</vt:lpstr>
      <vt:lpstr>Write your own Pattern 2</vt:lpstr>
      <vt:lpstr>The Twenty Patterns</vt:lpstr>
      <vt:lpstr>Write your own Pattern 3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Styling Sentences</dc:title>
  <dc:creator>Windows User</dc:creator>
  <cp:lastModifiedBy>Windows User</cp:lastModifiedBy>
  <cp:revision>14</cp:revision>
  <dcterms:created xsi:type="dcterms:W3CDTF">2015-09-09T23:09:37Z</dcterms:created>
  <dcterms:modified xsi:type="dcterms:W3CDTF">2015-10-01T15:11:39Z</dcterms:modified>
</cp:coreProperties>
</file>