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4029035-28B0-40C8-8450-8C77816FEA6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59B405F-11FD-4FDB-8CD8-8A80797CE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9035-28B0-40C8-8450-8C77816FEA6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405F-11FD-4FDB-8CD8-8A80797CE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9035-28B0-40C8-8450-8C77816FEA6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405F-11FD-4FDB-8CD8-8A80797CE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9035-28B0-40C8-8450-8C77816FEA6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405F-11FD-4FDB-8CD8-8A80797CE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9035-28B0-40C8-8450-8C77816FEA6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405F-11FD-4FDB-8CD8-8A80797CE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9035-28B0-40C8-8450-8C77816FEA6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405F-11FD-4FDB-8CD8-8A80797CE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029035-28B0-40C8-8450-8C77816FEA6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9B405F-11FD-4FDB-8CD8-8A80797CE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4029035-28B0-40C8-8450-8C77816FEA6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59B405F-11FD-4FDB-8CD8-8A80797CE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9035-28B0-40C8-8450-8C77816FEA6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405F-11FD-4FDB-8CD8-8A80797CE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9035-28B0-40C8-8450-8C77816FEA6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405F-11FD-4FDB-8CD8-8A80797CE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9035-28B0-40C8-8450-8C77816FEA6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405F-11FD-4FDB-8CD8-8A80797CE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4029035-28B0-40C8-8450-8C77816FEA64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59B405F-11FD-4FDB-8CD8-8A80797CE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Multiple Choice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387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AP Language Distracters ... Beware!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dirty="0"/>
              <a:t>a. "Au contraire" - the choice is actually the opposite of the right answer. </a:t>
            </a:r>
          </a:p>
          <a:p>
            <a:endParaRPr lang="en-US" dirty="0"/>
          </a:p>
          <a:p>
            <a:r>
              <a:rPr lang="en-US" dirty="0"/>
              <a:t>b. Outside the scope - an aspect of the choice was never mentioned in the passage; it may sound plausible, but the passage does not contain any evidence to support it.</a:t>
            </a:r>
          </a:p>
          <a:p>
            <a:endParaRPr lang="en-US" dirty="0"/>
          </a:p>
          <a:p>
            <a:r>
              <a:rPr lang="en-US" dirty="0"/>
              <a:t>c. Distortion - material from another part of the passage has been incorrectly applied.</a:t>
            </a:r>
          </a:p>
          <a:p>
            <a:endParaRPr lang="en-US" dirty="0"/>
          </a:p>
          <a:p>
            <a:r>
              <a:rPr lang="en-US" dirty="0"/>
              <a:t>d. Sounds good, except for ONE word. That ONE word invalidates the entire answer. </a:t>
            </a:r>
          </a:p>
          <a:p>
            <a:endParaRPr lang="en-US" dirty="0"/>
          </a:p>
          <a:p>
            <a:r>
              <a:rPr lang="en-US" dirty="0"/>
              <a:t>e. Half right, half wrong. </a:t>
            </a:r>
          </a:p>
          <a:p>
            <a:endParaRPr lang="en-US" dirty="0"/>
          </a:p>
          <a:p>
            <a:r>
              <a:rPr lang="en-US" dirty="0"/>
              <a:t>f. Fits, but it is not the “best" answer. This choice may be of secondary importance. It may describe PART of the passage, but not all.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950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look at different types of questions. </a:t>
            </a:r>
          </a:p>
          <a:p>
            <a:r>
              <a:rPr lang="en-US" dirty="0" smtClean="0"/>
              <a:t>Try to narrow down the type that is the hardest for you.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0765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Content: </a:t>
            </a:r>
            <a:r>
              <a:rPr lang="en-US" dirty="0"/>
              <a:t>– </a:t>
            </a:r>
            <a:r>
              <a:rPr lang="en-US" i="1" dirty="0"/>
              <a:t>of the whole; of one paragraph; or of one sentence</a:t>
            </a:r>
            <a:br>
              <a:rPr lang="en-US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• </a:t>
            </a:r>
            <a:r>
              <a:rPr lang="en-US" dirty="0"/>
              <a:t>The main subject of the passage is... </a:t>
            </a:r>
            <a:br>
              <a:rPr lang="en-US" dirty="0"/>
            </a:br>
            <a:r>
              <a:rPr lang="en-US" dirty="0"/>
              <a:t>• The primary distinction made in the first paragraph is between.... </a:t>
            </a:r>
            <a:br>
              <a:rPr lang="en-US" dirty="0"/>
            </a:br>
            <a:r>
              <a:rPr lang="en-US" dirty="0"/>
              <a:t>• According to lines 3-7, which of the following is the chief.... </a:t>
            </a:r>
            <a:br>
              <a:rPr lang="en-US" dirty="0"/>
            </a:br>
            <a:r>
              <a:rPr lang="en-US" dirty="0"/>
              <a:t>• In the third paragraph, the author is chiefly concerned with. 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Strategies:</a:t>
            </a:r>
          </a:p>
          <a:p>
            <a:pPr lvl="1"/>
            <a:r>
              <a:rPr lang="en-US" dirty="0" smtClean="0"/>
              <a:t>Gist statements</a:t>
            </a:r>
          </a:p>
          <a:p>
            <a:pPr lvl="1"/>
            <a:r>
              <a:rPr lang="en-US" dirty="0" smtClean="0"/>
              <a:t>Idea chunks</a:t>
            </a:r>
          </a:p>
          <a:p>
            <a:pPr lvl="1"/>
            <a:r>
              <a:rPr lang="en-US" dirty="0" smtClean="0"/>
              <a:t>Topic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6860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Meaning of Words or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As </a:t>
            </a:r>
            <a:r>
              <a:rPr lang="en-US" dirty="0"/>
              <a:t>It is used in line 2, the word x can be best understood to mean.... </a:t>
            </a:r>
          </a:p>
          <a:p>
            <a:r>
              <a:rPr lang="en-US" dirty="0" smtClean="0"/>
              <a:t>In </a:t>
            </a:r>
            <a:r>
              <a:rPr lang="en-US" dirty="0"/>
              <a:t>line .7, the word x employs all of the following meanings EXCEPT.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phrase xyz is best understood to mean....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Strategies:</a:t>
            </a:r>
          </a:p>
          <a:p>
            <a:pPr lvl="1"/>
            <a:r>
              <a:rPr lang="en-US" dirty="0" smtClean="0"/>
              <a:t>Re-reading</a:t>
            </a:r>
          </a:p>
          <a:p>
            <a:pPr lvl="1"/>
            <a:r>
              <a:rPr lang="en-US" dirty="0" smtClean="0"/>
              <a:t>Roots</a:t>
            </a:r>
          </a:p>
          <a:p>
            <a:pPr lvl="1"/>
            <a:r>
              <a:rPr lang="en-US" dirty="0" smtClean="0"/>
              <a:t>Context clues</a:t>
            </a:r>
          </a:p>
          <a:p>
            <a:pPr lvl="1"/>
            <a:r>
              <a:rPr lang="en-US" dirty="0" smtClean="0"/>
              <a:t>Syntax Review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5686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Grammar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i="1" dirty="0"/>
              <a:t/>
            </a:r>
            <a:br>
              <a:rPr lang="en-US" i="1" dirty="0"/>
            </a:br>
            <a:r>
              <a:rPr lang="en-US" dirty="0"/>
              <a:t>• In the opening clause, the word “which” refers to... </a:t>
            </a:r>
            <a:br>
              <a:rPr lang="en-US" dirty="0"/>
            </a:br>
            <a:r>
              <a:rPr lang="en-US" dirty="0"/>
              <a:t>• In line 12, the antecedent of  “it” is... </a:t>
            </a:r>
            <a:br>
              <a:rPr lang="en-US" dirty="0"/>
            </a:br>
            <a:r>
              <a:rPr lang="en-US" dirty="0"/>
              <a:t>• The subject of the long sentence that makes up the third paragraph is....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Strategies:</a:t>
            </a:r>
          </a:p>
          <a:p>
            <a:pPr lvl="1"/>
            <a:r>
              <a:rPr lang="en-US" dirty="0" smtClean="0"/>
              <a:t>Review syntax</a:t>
            </a:r>
          </a:p>
          <a:p>
            <a:pPr lvl="1"/>
            <a:r>
              <a:rPr lang="en-US" dirty="0" smtClean="0"/>
              <a:t>Identify subject and verb for each clause</a:t>
            </a:r>
          </a:p>
          <a:p>
            <a:pPr lvl="1"/>
            <a:r>
              <a:rPr lang="en-US" dirty="0" smtClean="0"/>
              <a:t>Have a firm grasp of antecedent</a:t>
            </a:r>
          </a:p>
          <a:p>
            <a:pPr lvl="2"/>
            <a:r>
              <a:rPr lang="en-US" dirty="0" smtClean="0"/>
              <a:t>Don’t be tricked by what’s closest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6812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Figurative Language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comparison in lines 1-3 compares.... </a:t>
            </a:r>
          </a:p>
          <a:p>
            <a:r>
              <a:rPr lang="en-US" dirty="0" smtClean="0"/>
              <a:t>The </a:t>
            </a:r>
            <a:r>
              <a:rPr lang="en-US" dirty="0"/>
              <a:t>analogy of the second paragraph compares... </a:t>
            </a:r>
          </a:p>
          <a:p>
            <a:r>
              <a:rPr lang="en-US" dirty="0" smtClean="0"/>
              <a:t>The </a:t>
            </a:r>
            <a:r>
              <a:rPr lang="en-US" dirty="0"/>
              <a:t>phrase xyz is best read as a metaphor relating </a:t>
            </a:r>
            <a:r>
              <a:rPr lang="en-US" dirty="0" smtClean="0"/>
              <a:t>to</a:t>
            </a:r>
          </a:p>
          <a:p>
            <a:r>
              <a:rPr lang="en-US" dirty="0" smtClean="0"/>
              <a:t>The </a:t>
            </a:r>
            <a:r>
              <a:rPr lang="en-US" dirty="0"/>
              <a:t>purpose of the astronomy metaphor in line 9 is to 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Strategies:</a:t>
            </a:r>
          </a:p>
          <a:p>
            <a:pPr lvl="1"/>
            <a:r>
              <a:rPr lang="en-US" dirty="0" smtClean="0"/>
              <a:t>Try to identify abstract phrases as you read </a:t>
            </a:r>
          </a:p>
          <a:p>
            <a:pPr lvl="2"/>
            <a:r>
              <a:rPr lang="en-US" dirty="0" smtClean="0"/>
              <a:t>Identify the comparison</a:t>
            </a:r>
          </a:p>
          <a:p>
            <a:pPr lvl="1"/>
            <a:r>
              <a:rPr lang="en-US" dirty="0" smtClean="0"/>
              <a:t>Look for grammatical parallelism</a:t>
            </a:r>
          </a:p>
          <a:p>
            <a:pPr lvl="1"/>
            <a:r>
              <a:rPr lang="en-US" dirty="0" smtClean="0"/>
              <a:t>Connect tone and purpose to figurative language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8833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Rhetoric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rhetorical purpose of lines 1-6 is to... </a:t>
            </a:r>
          </a:p>
          <a:p>
            <a:r>
              <a:rPr lang="en-US" dirty="0" smtClean="0"/>
              <a:t>The </a:t>
            </a:r>
            <a:r>
              <a:rPr lang="en-US" dirty="0"/>
              <a:t>argument of the passage can be best described as progressing from.... </a:t>
            </a:r>
          </a:p>
          <a:p>
            <a:r>
              <a:rPr lang="en-US" dirty="0" smtClean="0"/>
              <a:t>Which </a:t>
            </a:r>
            <a:r>
              <a:rPr lang="en-US" dirty="0"/>
              <a:t>of the following best describes the function of the last </a:t>
            </a:r>
            <a:r>
              <a:rPr lang="en-US" dirty="0" smtClean="0"/>
              <a:t>sentence</a:t>
            </a:r>
            <a:r>
              <a:rPr lang="en-US" dirty="0"/>
              <a:t>?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effect of shifting from past to present tense in the third paragraph </a:t>
            </a:r>
            <a:r>
              <a:rPr lang="en-US" dirty="0" smtClean="0"/>
              <a:t>is</a:t>
            </a:r>
          </a:p>
          <a:p>
            <a:r>
              <a:rPr lang="en-US" dirty="0" smtClean="0"/>
              <a:t>The </a:t>
            </a:r>
            <a:r>
              <a:rPr lang="en-US" dirty="0"/>
              <a:t>happiness of the speaker is conveyed primarily by the use of</a:t>
            </a:r>
            <a:r>
              <a:rPr lang="en-US" dirty="0" smtClean="0"/>
              <a:t>....*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Strategies:</a:t>
            </a:r>
          </a:p>
          <a:p>
            <a:pPr lvl="1"/>
            <a:r>
              <a:rPr lang="en-US" dirty="0" smtClean="0"/>
              <a:t>Identify claims, evidence, warrants</a:t>
            </a:r>
          </a:p>
          <a:p>
            <a:pPr lvl="2"/>
            <a:r>
              <a:rPr lang="en-US" dirty="0" smtClean="0"/>
              <a:t>Try to label as you read</a:t>
            </a:r>
          </a:p>
          <a:p>
            <a:pPr lvl="1"/>
            <a:r>
              <a:rPr lang="en-US" dirty="0" smtClean="0"/>
              <a:t>Differentiate main assertions from underlying claims</a:t>
            </a:r>
          </a:p>
          <a:p>
            <a:pPr lvl="1"/>
            <a:r>
              <a:rPr lang="en-US" dirty="0" smtClean="0"/>
              <a:t>* Often, these are the hardest. Go back to the passage! Look at each phrase, how it’s being used, and how effective it is. If necessary, skip it. </a:t>
            </a:r>
          </a:p>
        </p:txBody>
      </p:sp>
    </p:spTree>
    <p:extLst>
      <p:ext uri="{BB962C8B-B14F-4D97-AF65-F5344CB8AC3E}">
        <p14:creationId xmlns:p14="http://schemas.microsoft.com/office/powerpoint/2010/main" xmlns="" val="2841749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Tone </a:t>
            </a:r>
            <a:r>
              <a:rPr lang="en-US" dirty="0"/>
              <a:t>- of whole, of paragraph, of sentence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tone of the passage may be best described </a:t>
            </a:r>
            <a:r>
              <a:rPr lang="en-US" dirty="0" smtClean="0"/>
              <a:t>as.</a:t>
            </a:r>
          </a:p>
          <a:p>
            <a:r>
              <a:rPr lang="en-US" dirty="0" smtClean="0"/>
              <a:t>In </a:t>
            </a:r>
            <a:r>
              <a:rPr lang="en-US" dirty="0"/>
              <a:t>discussing x in the second paragraph, the speaker adopts a tone of... 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Strategies: </a:t>
            </a:r>
          </a:p>
          <a:p>
            <a:pPr lvl="1"/>
            <a:r>
              <a:rPr lang="en-US" dirty="0" smtClean="0"/>
              <a:t>Look at author’s diction</a:t>
            </a:r>
          </a:p>
          <a:p>
            <a:pPr lvl="1"/>
            <a:r>
              <a:rPr lang="en-US" dirty="0" smtClean="0"/>
              <a:t>Watch out for sarcasm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8235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Other Questions </a:t>
            </a:r>
            <a:r>
              <a:rPr lang="en-US" dirty="0"/>
              <a:t>- may be on such topics as: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• </a:t>
            </a:r>
            <a:r>
              <a:rPr lang="en-US" b="1" dirty="0"/>
              <a:t>Techniques </a:t>
            </a:r>
            <a:r>
              <a:rPr lang="en-US" dirty="0"/>
              <a:t>-The phrase “silent scream” is an example of... </a:t>
            </a:r>
            <a:br>
              <a:rPr lang="en-US" dirty="0"/>
            </a:br>
            <a:r>
              <a:rPr lang="en-US" b="1" dirty="0"/>
              <a:t>• Style </a:t>
            </a:r>
            <a:r>
              <a:rPr lang="en-US" dirty="0"/>
              <a:t>- The style of the passage may be best described as </a:t>
            </a:r>
            <a:br>
              <a:rPr lang="en-US" dirty="0"/>
            </a:br>
            <a:r>
              <a:rPr lang="en-US" b="1" dirty="0"/>
              <a:t>• Structure </a:t>
            </a:r>
            <a:r>
              <a:rPr lang="en-US" dirty="0"/>
              <a:t>- the last paragraph of the passage is related to the first chiefly by... </a:t>
            </a:r>
            <a:br>
              <a:rPr lang="en-US" dirty="0"/>
            </a:br>
            <a:r>
              <a:rPr lang="en-US" b="1" dirty="0"/>
              <a:t>• Diction </a:t>
            </a:r>
            <a:r>
              <a:rPr lang="en-US" dirty="0"/>
              <a:t>-The speaker’s anger is suggested by all of the following words </a:t>
            </a:r>
            <a:r>
              <a:rPr lang="en-US" b="1" dirty="0"/>
              <a:t>EXCEPT... 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Strategies:</a:t>
            </a:r>
          </a:p>
          <a:p>
            <a:pPr lvl="1"/>
            <a:r>
              <a:rPr lang="en-US" dirty="0" smtClean="0"/>
              <a:t>Review literary devices</a:t>
            </a:r>
          </a:p>
          <a:p>
            <a:pPr lvl="1"/>
            <a:r>
              <a:rPr lang="en-US" dirty="0" smtClean="0"/>
              <a:t>Pay attention to syntax</a:t>
            </a:r>
          </a:p>
          <a:p>
            <a:pPr lvl="1"/>
            <a:r>
              <a:rPr lang="en-US" dirty="0" smtClean="0"/>
              <a:t>Read and re-read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07508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177</TotalTime>
  <Words>537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Multiple Choice</vt:lpstr>
      <vt:lpstr>Question Types</vt:lpstr>
      <vt:lpstr>Content: – of the whole; of one paragraph; or of one sentence </vt:lpstr>
      <vt:lpstr>Meaning of Words or Phrases</vt:lpstr>
      <vt:lpstr>Grammar </vt:lpstr>
      <vt:lpstr>Figurative Language</vt:lpstr>
      <vt:lpstr>Rhetoric</vt:lpstr>
      <vt:lpstr>Tone - of whole, of paragraph, of sentence  </vt:lpstr>
      <vt:lpstr>Other Questions - may be on such topics as:  </vt:lpstr>
      <vt:lpstr>Common AP Language Distracters ... Beware!  </vt:lpstr>
    </vt:vector>
  </TitlesOfParts>
  <Company>Austin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MC</dc:title>
  <dc:creator>Windows User</dc:creator>
  <cp:lastModifiedBy>Windows User</cp:lastModifiedBy>
  <cp:revision>8</cp:revision>
  <dcterms:created xsi:type="dcterms:W3CDTF">2013-04-10T20:10:11Z</dcterms:created>
  <dcterms:modified xsi:type="dcterms:W3CDTF">2015-09-21T13:53:48Z</dcterms:modified>
</cp:coreProperties>
</file>