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9" r:id="rId2"/>
    <p:sldId id="383" r:id="rId3"/>
    <p:sldId id="318" r:id="rId4"/>
    <p:sldId id="336" r:id="rId5"/>
    <p:sldId id="358" r:id="rId6"/>
    <p:sldId id="309" r:id="rId7"/>
    <p:sldId id="357" r:id="rId8"/>
    <p:sldId id="356" r:id="rId9"/>
    <p:sldId id="361" r:id="rId10"/>
    <p:sldId id="364" r:id="rId11"/>
    <p:sldId id="365" r:id="rId12"/>
    <p:sldId id="366" r:id="rId13"/>
    <p:sldId id="384" r:id="rId14"/>
    <p:sldId id="367" r:id="rId15"/>
    <p:sldId id="385" r:id="rId16"/>
    <p:sldId id="368" r:id="rId17"/>
    <p:sldId id="370" r:id="rId18"/>
    <p:sldId id="371" r:id="rId19"/>
    <p:sldId id="372" r:id="rId20"/>
    <p:sldId id="373" r:id="rId21"/>
    <p:sldId id="374" r:id="rId22"/>
    <p:sldId id="375" r:id="rId23"/>
    <p:sldId id="376" r:id="rId24"/>
    <p:sldId id="377" r:id="rId25"/>
    <p:sldId id="378" r:id="rId26"/>
    <p:sldId id="379" r:id="rId27"/>
    <p:sldId id="380" r:id="rId28"/>
    <p:sldId id="381" r:id="rId29"/>
    <p:sldId id="386" r:id="rId30"/>
    <p:sldId id="382" r:id="rId31"/>
    <p:sldId id="387" r:id="rId32"/>
    <p:sldId id="390" r:id="rId33"/>
    <p:sldId id="391" r:id="rId34"/>
    <p:sldId id="392" r:id="rId35"/>
    <p:sldId id="393" r:id="rId36"/>
  </p:sldIdLst>
  <p:sldSz cx="9144000" cy="6858000" type="screen4x3"/>
  <p:notesSz cx="6858000" cy="9144000"/>
  <p:defaultTextStyle>
    <a:defPPr>
      <a:defRPr lang="en-US"/>
    </a:defPPr>
    <a:lvl1pPr algn="l" rtl="0" fontAlgn="base">
      <a:spcBef>
        <a:spcPct val="0"/>
      </a:spcBef>
      <a:spcAft>
        <a:spcPct val="0"/>
      </a:spcAft>
      <a:defRPr sz="2400" b="1" kern="1200">
        <a:solidFill>
          <a:schemeClr val="tx1"/>
        </a:solidFill>
        <a:latin typeface="Arial" charset="0"/>
        <a:ea typeface="+mn-ea"/>
        <a:cs typeface="Arial" charset="0"/>
      </a:defRPr>
    </a:lvl1pPr>
    <a:lvl2pPr marL="457200" algn="l" rtl="0" fontAlgn="base">
      <a:spcBef>
        <a:spcPct val="0"/>
      </a:spcBef>
      <a:spcAft>
        <a:spcPct val="0"/>
      </a:spcAft>
      <a:defRPr sz="2400" b="1" kern="1200">
        <a:solidFill>
          <a:schemeClr val="tx1"/>
        </a:solidFill>
        <a:latin typeface="Arial" charset="0"/>
        <a:ea typeface="+mn-ea"/>
        <a:cs typeface="Arial" charset="0"/>
      </a:defRPr>
    </a:lvl2pPr>
    <a:lvl3pPr marL="914400" algn="l" rtl="0" fontAlgn="base">
      <a:spcBef>
        <a:spcPct val="0"/>
      </a:spcBef>
      <a:spcAft>
        <a:spcPct val="0"/>
      </a:spcAft>
      <a:defRPr sz="2400" b="1" kern="1200">
        <a:solidFill>
          <a:schemeClr val="tx1"/>
        </a:solidFill>
        <a:latin typeface="Arial" charset="0"/>
        <a:ea typeface="+mn-ea"/>
        <a:cs typeface="Arial" charset="0"/>
      </a:defRPr>
    </a:lvl3pPr>
    <a:lvl4pPr marL="1371600" algn="l" rtl="0" fontAlgn="base">
      <a:spcBef>
        <a:spcPct val="0"/>
      </a:spcBef>
      <a:spcAft>
        <a:spcPct val="0"/>
      </a:spcAft>
      <a:defRPr sz="2400" b="1" kern="1200">
        <a:solidFill>
          <a:schemeClr val="tx1"/>
        </a:solidFill>
        <a:latin typeface="Arial" charset="0"/>
        <a:ea typeface="+mn-ea"/>
        <a:cs typeface="Arial" charset="0"/>
      </a:defRPr>
    </a:lvl4pPr>
    <a:lvl5pPr marL="1828800" algn="l" rtl="0" fontAlgn="base">
      <a:spcBef>
        <a:spcPct val="0"/>
      </a:spcBef>
      <a:spcAft>
        <a:spcPct val="0"/>
      </a:spcAft>
      <a:defRPr sz="2400" b="1" kern="1200">
        <a:solidFill>
          <a:schemeClr val="tx1"/>
        </a:solidFill>
        <a:latin typeface="Arial" charset="0"/>
        <a:ea typeface="+mn-ea"/>
        <a:cs typeface="Arial" charset="0"/>
      </a:defRPr>
    </a:lvl5pPr>
    <a:lvl6pPr marL="2286000" algn="l" defTabSz="914400" rtl="0" eaLnBrk="1" latinLnBrk="0" hangingPunct="1">
      <a:defRPr sz="2400" b="1" kern="1200">
        <a:solidFill>
          <a:schemeClr val="tx1"/>
        </a:solidFill>
        <a:latin typeface="Arial" charset="0"/>
        <a:ea typeface="+mn-ea"/>
        <a:cs typeface="Arial" charset="0"/>
      </a:defRPr>
    </a:lvl6pPr>
    <a:lvl7pPr marL="2743200" algn="l" defTabSz="914400" rtl="0" eaLnBrk="1" latinLnBrk="0" hangingPunct="1">
      <a:defRPr sz="2400" b="1" kern="1200">
        <a:solidFill>
          <a:schemeClr val="tx1"/>
        </a:solidFill>
        <a:latin typeface="Arial" charset="0"/>
        <a:ea typeface="+mn-ea"/>
        <a:cs typeface="Arial" charset="0"/>
      </a:defRPr>
    </a:lvl7pPr>
    <a:lvl8pPr marL="3200400" algn="l" defTabSz="914400" rtl="0" eaLnBrk="1" latinLnBrk="0" hangingPunct="1">
      <a:defRPr sz="2400" b="1" kern="1200">
        <a:solidFill>
          <a:schemeClr val="tx1"/>
        </a:solidFill>
        <a:latin typeface="Arial" charset="0"/>
        <a:ea typeface="+mn-ea"/>
        <a:cs typeface="Arial" charset="0"/>
      </a:defRPr>
    </a:lvl8pPr>
    <a:lvl9pPr marL="3657600" algn="l" defTabSz="914400" rtl="0" eaLnBrk="1" latinLnBrk="0" hangingPunct="1">
      <a:defRPr sz="2400"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6E7"/>
    <a:srgbClr val="6FA96F"/>
    <a:srgbClr val="82B482"/>
    <a:srgbClr val="72BF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2664" y="-8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8" d="100"/>
        <a:sy n="98"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0" hangingPunct="0">
              <a:defRPr sz="1200">
                <a:latin typeface="Arial" pitchFamily="-112" charset="0"/>
                <a:ea typeface="ＭＳ Ｐゴシック" pitchFamily="-112" charset="-128"/>
                <a:cs typeface="ＭＳ Ｐゴシック" pitchFamily="-112"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ea typeface="ＭＳ Ｐゴシック" pitchFamily="-112" charset="-128"/>
              </a:defRPr>
            </a:lvl1pPr>
          </a:lstStyle>
          <a:p>
            <a:fld id="{0491244B-F14B-498A-AA52-B5B0F3FEE04C}" type="datetime1">
              <a:rPr lang="en-US"/>
              <a:pPr/>
              <a:t>9/27/2012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0" hangingPunct="0">
              <a:defRPr sz="1200">
                <a:latin typeface="Arial" pitchFamily="-112" charset="0"/>
                <a:ea typeface="ＭＳ Ｐゴシック" pitchFamily="-112" charset="-128"/>
                <a:cs typeface="ＭＳ Ｐゴシック" pitchFamily="-112"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ea typeface="ＭＳ Ｐゴシック" pitchFamily="-112" charset="-128"/>
              </a:defRPr>
            </a:lvl1pPr>
          </a:lstStyle>
          <a:p>
            <a:fld id="{3956F998-8E1C-410F-989A-91C43680BD32}" type="slidenum">
              <a:rPr lang="en-US"/>
              <a:pPr/>
              <a:t>‹#›</a:t>
            </a:fld>
            <a:endParaRPr lang="en-US"/>
          </a:p>
        </p:txBody>
      </p:sp>
    </p:spTree>
    <p:extLst>
      <p:ext uri="{BB962C8B-B14F-4D97-AF65-F5344CB8AC3E}">
        <p14:creationId xmlns:p14="http://schemas.microsoft.com/office/powerpoint/2010/main" val="562765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112" charset="0"/>
                <a:ea typeface="ＭＳ Ｐゴシック" pitchFamily="-112" charset="-128"/>
                <a:cs typeface="ＭＳ Ｐゴシック" pitchFamily="-112" charset="-128"/>
              </a:defRPr>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112" charset="0"/>
                <a:ea typeface="ＭＳ Ｐゴシック" pitchFamily="-112" charset="-128"/>
                <a:cs typeface="ＭＳ Ｐゴシック" pitchFamily="-112" charset="-128"/>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112" charset="0"/>
                <a:ea typeface="ＭＳ Ｐゴシック" pitchFamily="-112" charset="-128"/>
                <a:cs typeface="ＭＳ Ｐゴシック" pitchFamily="-112" charset="-128"/>
              </a:defRPr>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ea typeface="ＭＳ Ｐゴシック" pitchFamily="-112" charset="-128"/>
              </a:defRPr>
            </a:lvl1pPr>
          </a:lstStyle>
          <a:p>
            <a:fld id="{36D4F9EA-7645-47A8-947D-5A5516674F51}" type="slidenum">
              <a:rPr lang="en-US"/>
              <a:pPr/>
              <a:t>‹#›</a:t>
            </a:fld>
            <a:endParaRPr lang="en-US"/>
          </a:p>
        </p:txBody>
      </p:sp>
    </p:spTree>
    <p:extLst>
      <p:ext uri="{BB962C8B-B14F-4D97-AF65-F5344CB8AC3E}">
        <p14:creationId xmlns:p14="http://schemas.microsoft.com/office/powerpoint/2010/main" val="10258257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775B0159-C5FE-4580-B8ED-7187CD53AC6D}" type="slidenum">
              <a:rPr lang="en-US"/>
              <a:pPr/>
              <a:t>1</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r>
              <a:rPr lang="en-US" smtClean="0">
                <a:ea typeface="ＭＳ Ｐゴシック" pitchFamily="-112" charset="-128"/>
                <a:cs typeface="Arial" charset="0"/>
              </a:rPr>
              <a:t>Welcome to “MLA Formatting and Style Guide”. This Power Point Presentation is designed to introduce your students to the basics of MLA Formatting and Style. You might want to supplement the presentation with more detailed information available on the OWL’s “</a:t>
            </a:r>
            <a:r>
              <a:rPr lang="en-US" smtClean="0">
                <a:ea typeface="ＭＳ Ｐゴシック" pitchFamily="-112" charset="-128"/>
              </a:rPr>
              <a:t>MLA 2009 Formatting and Style Guide</a:t>
            </a:r>
            <a:r>
              <a:rPr lang="en-US" smtClean="0">
                <a:ea typeface="ＭＳ Ｐゴシック" pitchFamily="-112" charset="-128"/>
                <a:cs typeface="Arial" charset="0"/>
              </a:rPr>
              <a:t>” at </a:t>
            </a:r>
            <a:r>
              <a:rPr lang="en-US" smtClean="0">
                <a:ea typeface="ＭＳ Ｐゴシック" pitchFamily="-112" charset="-128"/>
              </a:rPr>
              <a:t>http://owl.english.purdue.edu/owl/resource/747/01/</a:t>
            </a:r>
            <a:endParaRPr lang="en-US" smtClean="0">
              <a:ea typeface="ＭＳ Ｐゴシック" pitchFamily="-112" charset="-128"/>
              <a:cs typeface="Arial" charset="0"/>
            </a:endParaRPr>
          </a:p>
          <a:p>
            <a:pPr eaLnBrk="1" hangingPunct="1"/>
            <a:endParaRPr lang="en-US" smtClean="0">
              <a:ea typeface="ＭＳ Ｐゴシック" pitchFamily="-112" charset="-128"/>
              <a:cs typeface="Arial" charset="0"/>
            </a:endParaRPr>
          </a:p>
          <a:p>
            <a:pPr eaLnBrk="1" hangingPunct="1"/>
            <a:r>
              <a:rPr lang="en-US" smtClean="0">
                <a:ea typeface="ＭＳ Ｐゴシック" pitchFamily="-112" charset="-128"/>
                <a:cs typeface="Arial" charset="0"/>
              </a:rPr>
              <a:t>Designer: Ethan Sproat</a:t>
            </a:r>
          </a:p>
          <a:p>
            <a:pPr eaLnBrk="1" hangingPunct="1"/>
            <a:r>
              <a:rPr lang="en-US" smtClean="0">
                <a:ea typeface="ＭＳ Ｐゴシック" pitchFamily="-112" charset="-128"/>
                <a:cs typeface="Arial" charset="0"/>
              </a:rPr>
              <a:t>Based on slide designs from the OWL “APA Formatting and Style Guide “powerpoint by </a:t>
            </a:r>
            <a:r>
              <a:rPr lang="en-US" smtClean="0">
                <a:ea typeface="ＭＳ Ｐゴシック" pitchFamily="-112" charset="-128"/>
              </a:rPr>
              <a:t>Jennifer Liethen Kunka and Elena Lawrick.</a:t>
            </a:r>
          </a:p>
          <a:p>
            <a:pPr eaLnBrk="1" hangingPunct="1"/>
            <a:r>
              <a:rPr lang="en-US" smtClean="0">
                <a:ea typeface="ＭＳ Ｐゴシック" pitchFamily="-112" charset="-128"/>
              </a:rPr>
              <a:t>Contributors: Tony Russell, Alllen Brizee, Jennifer Liethen Kunka, Joe Barbato, Dave Neyhart, Erin E. Karper, Karl Stolley, Kristen Seas, Tony Russell, and Elizabeth Angeli.</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solidFill>
            <a:srgbClr val="FFFFFF"/>
          </a:solidFill>
          <a:ln/>
        </p:spPr>
      </p:sp>
      <p:sp>
        <p:nvSpPr>
          <p:cNvPr id="40963" name="Notes Placeholder 2"/>
          <p:cNvSpPr>
            <a:spLocks noGrp="1"/>
          </p:cNvSpPr>
          <p:nvPr>
            <p:ph type="body" idx="1"/>
          </p:nvPr>
        </p:nvSpPr>
        <p:spPr>
          <a:noFill/>
          <a:ln>
            <a:solidFill>
              <a:srgbClr val="000000"/>
            </a:solidFill>
          </a:ln>
        </p:spPr>
        <p:txBody>
          <a:bodyPr/>
          <a:lstStyle/>
          <a:p>
            <a:pPr lvl="2"/>
            <a:r>
              <a:rPr lang="en-US" smtClean="0">
                <a:ea typeface="ＭＳ Ｐゴシック" pitchFamily="-112" charset="-128"/>
              </a:rPr>
              <a:t>Basic In-Text Citation Rules</a:t>
            </a:r>
          </a:p>
          <a:p>
            <a:pPr lvl="2"/>
            <a:endParaRPr lang="en-US" smtClean="0">
              <a:ea typeface="ＭＳ Ｐゴシック" pitchFamily="-112" charset="-128"/>
            </a:endParaRPr>
          </a:p>
          <a:p>
            <a:pPr lvl="2"/>
            <a:r>
              <a:rPr lang="en-US" smtClean="0">
                <a:ea typeface="ＭＳ Ｐゴシック" pitchFamily="-112" charset="-128"/>
              </a:rPr>
              <a:t>In MLA style, referring to the works of others in your text is done by using what is known as parenthetical citation. This method involves placing relevant source information in parentheses after a quote or a paraphrase.</a:t>
            </a:r>
          </a:p>
          <a:p>
            <a:pPr lvl="2"/>
            <a:endParaRPr lang="en-US" smtClean="0">
              <a:ea typeface="ＭＳ Ｐゴシック" pitchFamily="-112" charset="-128"/>
            </a:endParaRPr>
          </a:p>
          <a:p>
            <a:pPr lvl="2"/>
            <a:r>
              <a:rPr lang="en-US" smtClean="0">
                <a:ea typeface="ＭＳ Ｐゴシック" pitchFamily="-112" charset="-128"/>
              </a:rPr>
              <a:t>General Guidelines</a:t>
            </a:r>
          </a:p>
          <a:p>
            <a:pPr lvl="2"/>
            <a:endParaRPr lang="en-US" smtClean="0">
              <a:ea typeface="ＭＳ Ｐゴシック" pitchFamily="-112" charset="-128"/>
            </a:endParaRPr>
          </a:p>
          <a:p>
            <a:pPr lvl="2"/>
            <a:r>
              <a:rPr lang="en-US" smtClean="0">
                <a:ea typeface="ＭＳ Ｐゴシック" pitchFamily="-112" charset="-128"/>
              </a:rPr>
              <a:t>･The source information required in a parenthetical citation depends (1.) upon the source medium (e.g. Print, Web, DVD) and (2.) upon the source</a:t>
            </a:r>
            <a:r>
              <a:rPr lang="ja-JP" altLang="en-US" smtClean="0">
                <a:ea typeface="ＭＳ Ｐゴシック" pitchFamily="-112" charset="-128"/>
              </a:rPr>
              <a:t>ﾕ</a:t>
            </a:r>
            <a:r>
              <a:rPr lang="en-US" altLang="ja-JP" smtClean="0">
                <a:ea typeface="ＭＳ Ｐゴシック" pitchFamily="-112" charset="-128"/>
              </a:rPr>
              <a:t>s entry on the Works Cited (bibliography) page.</a:t>
            </a:r>
          </a:p>
          <a:p>
            <a:pPr lvl="2"/>
            <a:r>
              <a:rPr lang="en-US" smtClean="0">
                <a:ea typeface="ＭＳ Ｐゴシック" pitchFamily="-112" charset="-128"/>
              </a:rPr>
              <a:t>･Any source information that you provide in-text must correspond to the source information on the Works Cited page. More specifically, whatever signal word or phrase you provide to your readers in the text, must be the first thing that appears on the left-hand margin of the corresponding entry in the Works Cited list.</a:t>
            </a:r>
          </a:p>
        </p:txBody>
      </p:sp>
      <p:sp>
        <p:nvSpPr>
          <p:cNvPr id="40964"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BA67C554-3B73-4E0B-9205-E3647408392B}" type="slidenum">
              <a:rPr lang="en-US" sz="1200">
                <a:ea typeface="ＭＳ Ｐゴシック" pitchFamily="-112" charset="-128"/>
              </a:rPr>
              <a:pPr algn="r" eaLnBrk="0" hangingPunct="0"/>
              <a:t>10</a:t>
            </a:fld>
            <a:endParaRPr lang="en-US" sz="1200">
              <a:ea typeface="ＭＳ Ｐゴシック" pitchFamily="-112"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solidFill>
            <a:srgbClr val="FFFFFF"/>
          </a:solidFill>
          <a:ln/>
        </p:spPr>
      </p:sp>
      <p:sp>
        <p:nvSpPr>
          <p:cNvPr id="43011" name="Notes Placeholder 2"/>
          <p:cNvSpPr>
            <a:spLocks noGrp="1"/>
          </p:cNvSpPr>
          <p:nvPr>
            <p:ph type="body" idx="1"/>
          </p:nvPr>
        </p:nvSpPr>
        <p:spPr>
          <a:noFill/>
          <a:ln>
            <a:solidFill>
              <a:srgbClr val="000000"/>
            </a:solidFill>
          </a:ln>
        </p:spPr>
        <p:txBody>
          <a:bodyPr/>
          <a:lstStyle/>
          <a:p>
            <a:pPr lvl="2"/>
            <a:r>
              <a:rPr lang="en-US" smtClean="0">
                <a:ea typeface="ＭＳ Ｐゴシック" pitchFamily="-112" charset="-128"/>
              </a:rPr>
              <a:t>In-Text Citations: Author-Page Style</a:t>
            </a:r>
          </a:p>
          <a:p>
            <a:pPr lvl="2"/>
            <a:endParaRPr lang="en-US" smtClean="0">
              <a:ea typeface="ＭＳ Ｐゴシック" pitchFamily="-112" charset="-128"/>
            </a:endParaRPr>
          </a:p>
          <a:p>
            <a:pPr lvl="2"/>
            <a:r>
              <a:rPr lang="en-US" smtClean="0">
                <a:ea typeface="ＭＳ Ｐゴシック" pitchFamily="-112" charset="-128"/>
              </a:rPr>
              <a:t>MLA format follows the author-page method of in-text citation. This means that the author's last name and the page number(s) from which the quotation or paraphrase is taken must appear in the text, and a complete reference should appear on your Works Cited page. The author's name may appear either in the sentence itself or in parentheses following the quotation or paraphrase, but the page number(s) should always appear in the parentheses, not in the text of your sentence.</a:t>
            </a:r>
          </a:p>
          <a:p>
            <a:pPr lvl="2"/>
            <a:endParaRPr lang="en-US" smtClean="0">
              <a:ea typeface="ＭＳ Ｐゴシック" pitchFamily="-112" charset="-128"/>
            </a:endParaRPr>
          </a:p>
          <a:p>
            <a:pPr lvl="2"/>
            <a:r>
              <a:rPr lang="en-US" smtClean="0">
                <a:ea typeface="ＭＳ Ｐゴシック" pitchFamily="-112" charset="-128"/>
              </a:rPr>
              <a:t>The both citations in the in-text examples on this slide, (263) and (Wordsworth 263), tell readers that the information in the sentence can be located on page 263 of a work by an author named Wordsworth. If readers want more information about this source, they can turn to the Works Cited page, where, under the name of Wordsworth, they would find the information in the corresponding Works Cited entry also shown on this slide. Reduce font size on slide to allow breathing room and space. Also, use a different font for the sample text so instructions look different from the excerpt.</a:t>
            </a:r>
          </a:p>
        </p:txBody>
      </p:sp>
      <p:sp>
        <p:nvSpPr>
          <p:cNvPr id="43012"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07DC55B1-9979-4A6F-AB7A-F2FFC0B344D2}" type="slidenum">
              <a:rPr lang="en-US" sz="1200">
                <a:ea typeface="ＭＳ Ｐゴシック" pitchFamily="-112" charset="-128"/>
              </a:rPr>
              <a:pPr algn="r" eaLnBrk="0" hangingPunct="0"/>
              <a:t>11</a:t>
            </a:fld>
            <a:endParaRPr lang="en-US" sz="1200">
              <a:ea typeface="ＭＳ Ｐゴシック" pitchFamily="-112"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solidFill>
            <a:srgbClr val="FFFFFF"/>
          </a:solidFill>
          <a:ln/>
        </p:spPr>
      </p:sp>
      <p:sp>
        <p:nvSpPr>
          <p:cNvPr id="45059" name="Notes Placeholder 2"/>
          <p:cNvSpPr>
            <a:spLocks noGrp="1"/>
          </p:cNvSpPr>
          <p:nvPr>
            <p:ph type="body" idx="1"/>
          </p:nvPr>
        </p:nvSpPr>
        <p:spPr>
          <a:noFill/>
          <a:ln>
            <a:solidFill>
              <a:srgbClr val="000000"/>
            </a:solidFill>
          </a:ln>
        </p:spPr>
        <p:txBody>
          <a:bodyPr/>
          <a:lstStyle/>
          <a:p>
            <a:pPr>
              <a:spcAft>
                <a:spcPts val="1200"/>
              </a:spcAft>
            </a:pPr>
            <a:r>
              <a:rPr lang="en-US" b="1" smtClean="0">
                <a:ea typeface="ＭＳ Ｐゴシック" pitchFamily="-112" charset="-128"/>
              </a:rPr>
              <a:t>In-text Citations for Print Sources with Known Author</a:t>
            </a:r>
          </a:p>
          <a:p>
            <a:pPr>
              <a:spcAft>
                <a:spcPts val="1200"/>
              </a:spcAft>
            </a:pPr>
            <a:endParaRPr lang="en-US" b="1" smtClean="0">
              <a:ea typeface="ＭＳ Ｐゴシック" pitchFamily="-112" charset="-128"/>
            </a:endParaRPr>
          </a:p>
          <a:p>
            <a:pPr>
              <a:spcAft>
                <a:spcPts val="1200"/>
              </a:spcAft>
            </a:pPr>
            <a:r>
              <a:rPr lang="en-US" smtClean="0">
                <a:ea typeface="ＭＳ Ｐゴシック" pitchFamily="-112" charset="-128"/>
              </a:rPr>
              <a:t>For Print sources like books, magazines, scholarly journal articles, and newspapers, provide a signal word or phrase (usually the author’s last name) and a page number. If you provide the signal word/phrase in the sentence, you do not need to include it in the parenthetical citation. These examples must correspond to an entry that begins with Burke, which will be the first thing that appears on the left-hand margin of an entry in the Works Cited (as noted in the corresponding Works Cited entry on this slide). </a:t>
            </a:r>
            <a:r>
              <a:rPr lang="en-US" b="1" smtClean="0">
                <a:ea typeface="ＭＳ Ｐゴシック" pitchFamily="-112" charset="-128"/>
              </a:rPr>
              <a:t>See comments from previous slide.</a:t>
            </a:r>
            <a:endParaRPr lang="en-US" smtClean="0">
              <a:ea typeface="ＭＳ Ｐゴシック" pitchFamily="-112" charset="-128"/>
            </a:endParaRPr>
          </a:p>
        </p:txBody>
      </p:sp>
      <p:sp>
        <p:nvSpPr>
          <p:cNvPr id="45060"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52446B4D-F26B-4E01-B8F1-326EDA526D8D}" type="slidenum">
              <a:rPr lang="en-US" sz="1200">
                <a:ea typeface="ＭＳ Ｐゴシック" pitchFamily="-112" charset="-128"/>
              </a:rPr>
              <a:pPr algn="r" eaLnBrk="0" hangingPunct="0"/>
              <a:t>12</a:t>
            </a:fld>
            <a:endParaRPr lang="en-US" sz="1200">
              <a:ea typeface="ＭＳ Ｐゴシック" pitchFamily="-112"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p:cNvSpPr>
          <p:nvPr>
            <p:ph type="sldImg"/>
          </p:nvPr>
        </p:nvSpPr>
        <p:spPr>
          <a:ln/>
        </p:spPr>
      </p:sp>
      <p:sp>
        <p:nvSpPr>
          <p:cNvPr id="47107" name="Notes Placeholder 2"/>
          <p:cNvSpPr>
            <a:spLocks noGrp="1"/>
          </p:cNvSpPr>
          <p:nvPr>
            <p:ph type="body" idx="1"/>
          </p:nvPr>
        </p:nvSpPr>
        <p:spPr>
          <a:noFill/>
          <a:ln/>
        </p:spPr>
        <p:txBody>
          <a:bodyPr/>
          <a:lstStyle/>
          <a:p>
            <a:r>
              <a:rPr lang="en-US" smtClean="0">
                <a:ea typeface="ＭＳ Ｐゴシック" pitchFamily="-112" charset="-128"/>
              </a:rPr>
              <a:t>And this is how the Works Cited listing should look.</a:t>
            </a:r>
          </a:p>
        </p:txBody>
      </p:sp>
      <p:sp>
        <p:nvSpPr>
          <p:cNvPr id="47108" name="Slide Number Placeholder 3"/>
          <p:cNvSpPr>
            <a:spLocks noGrp="1"/>
          </p:cNvSpPr>
          <p:nvPr>
            <p:ph type="sldNum" sz="quarter" idx="5"/>
          </p:nvPr>
        </p:nvSpPr>
        <p:spPr>
          <a:noFill/>
        </p:spPr>
        <p:txBody>
          <a:bodyPr/>
          <a:lstStyle/>
          <a:p>
            <a:fld id="{D1B201F7-6F06-493C-A954-B7531139960B}"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solidFill>
            <a:srgbClr val="FFFFFF"/>
          </a:solidFill>
          <a:ln/>
        </p:spPr>
      </p:sp>
      <p:sp>
        <p:nvSpPr>
          <p:cNvPr id="49155" name="Notes Placeholder 2"/>
          <p:cNvSpPr>
            <a:spLocks noGrp="1"/>
          </p:cNvSpPr>
          <p:nvPr>
            <p:ph type="body" idx="1"/>
          </p:nvPr>
        </p:nvSpPr>
        <p:spPr>
          <a:noFill/>
          <a:ln>
            <a:solidFill>
              <a:srgbClr val="000000"/>
            </a:solidFill>
          </a:ln>
        </p:spPr>
        <p:txBody>
          <a:bodyPr/>
          <a:lstStyle/>
          <a:p>
            <a:pPr>
              <a:spcAft>
                <a:spcPts val="1200"/>
              </a:spcAft>
            </a:pPr>
            <a:r>
              <a:rPr lang="en-US" b="1" smtClean="0">
                <a:ea typeface="ＭＳ Ｐゴシック" pitchFamily="-112" charset="-128"/>
              </a:rPr>
              <a:t>In-text Citations for Print Sources with No Known Author</a:t>
            </a:r>
          </a:p>
          <a:p>
            <a:pPr>
              <a:spcAft>
                <a:spcPts val="1200"/>
              </a:spcAft>
            </a:pPr>
            <a:endParaRPr lang="en-US" b="1" smtClean="0">
              <a:ea typeface="ＭＳ Ｐゴシック" pitchFamily="-112" charset="-128"/>
            </a:endParaRPr>
          </a:p>
          <a:p>
            <a:pPr>
              <a:spcAft>
                <a:spcPts val="1200"/>
              </a:spcAft>
            </a:pPr>
            <a:r>
              <a:rPr lang="en-US" smtClean="0">
                <a:latin typeface="Verdana" pitchFamily="-112" charset="0"/>
                <a:ea typeface="ＭＳ Ｐゴシック" pitchFamily="-112" charset="-128"/>
              </a:rPr>
              <a:t>When a source has no known author, use a shortened title of the work instead of an author name. Place the title in quotation marks if it's a short work (e.g. articles) or italicize it if it's a longer work (e.g. plays, books, television shows, entire websites) and provide a page number.</a:t>
            </a:r>
          </a:p>
          <a:p>
            <a:pPr>
              <a:spcAft>
                <a:spcPts val="1200"/>
              </a:spcAft>
            </a:pPr>
            <a:endParaRPr lang="en-US" smtClean="0">
              <a:latin typeface="Verdana" pitchFamily="-112" charset="0"/>
              <a:ea typeface="ＭＳ Ｐゴシック" pitchFamily="-112" charset="-128"/>
            </a:endParaRPr>
          </a:p>
          <a:p>
            <a:pPr>
              <a:spcAft>
                <a:spcPts val="1200"/>
              </a:spcAft>
            </a:pPr>
            <a:r>
              <a:rPr lang="en-US" smtClean="0">
                <a:latin typeface="Verdana" pitchFamily="-112" charset="0"/>
                <a:ea typeface="ＭＳ Ｐゴシック" pitchFamily="-112" charset="-128"/>
              </a:rPr>
              <a:t>In this example, since the reader does not know the author of the article, an abbreviated title of the article appears in the parenthetical citation which corresponds to the full name of the article which appears first at the left-hand margin of its respective entry in the Works Cited. Thus, the writer includes the title in quotation marks as the signal phrase in the parenthetical citation in order to lead the reader directly to the source on the Works Cited page. </a:t>
            </a:r>
            <a:r>
              <a:rPr lang="en-US" b="1" smtClean="0">
                <a:latin typeface="Verdana" pitchFamily="-112" charset="0"/>
                <a:ea typeface="ＭＳ Ｐゴシック" pitchFamily="-112" charset="-128"/>
              </a:rPr>
              <a:t>See comments from previous slide.</a:t>
            </a:r>
            <a:endParaRPr lang="en-US" smtClean="0">
              <a:latin typeface="Verdana" pitchFamily="-112" charset="0"/>
              <a:ea typeface="ＭＳ Ｐゴシック" pitchFamily="-112" charset="-128"/>
            </a:endParaRPr>
          </a:p>
        </p:txBody>
      </p:sp>
      <p:sp>
        <p:nvSpPr>
          <p:cNvPr id="49156"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F83BB355-9D26-48FC-BA68-C1A200F65B36}" type="slidenum">
              <a:rPr lang="en-US" sz="1200">
                <a:ea typeface="ＭＳ Ｐゴシック" pitchFamily="-112" charset="-128"/>
              </a:rPr>
              <a:pPr algn="r" eaLnBrk="0" hangingPunct="0"/>
              <a:t>14</a:t>
            </a:fld>
            <a:endParaRPr lang="en-US" sz="1200">
              <a:ea typeface="ＭＳ Ｐゴシック" pitchFamily="-112"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p:cNvSpPr>
          <p:nvPr>
            <p:ph type="sldImg"/>
          </p:nvPr>
        </p:nvSpPr>
        <p:spPr>
          <a:ln/>
        </p:spPr>
      </p:sp>
      <p:sp>
        <p:nvSpPr>
          <p:cNvPr id="51203" name="Notes Placeholder 2"/>
          <p:cNvSpPr>
            <a:spLocks noGrp="1"/>
          </p:cNvSpPr>
          <p:nvPr>
            <p:ph type="body" idx="1"/>
          </p:nvPr>
        </p:nvSpPr>
        <p:spPr>
          <a:noFill/>
          <a:ln/>
        </p:spPr>
        <p:txBody>
          <a:bodyPr/>
          <a:lstStyle/>
          <a:p>
            <a:r>
              <a:rPr lang="en-US" smtClean="0">
                <a:ea typeface="ＭＳ Ｐゴシック" pitchFamily="-112" charset="-128"/>
              </a:rPr>
              <a:t>And this is how the Works Cited listing should look.</a:t>
            </a:r>
          </a:p>
        </p:txBody>
      </p:sp>
      <p:sp>
        <p:nvSpPr>
          <p:cNvPr id="51204" name="Slide Number Placeholder 3"/>
          <p:cNvSpPr>
            <a:spLocks noGrp="1"/>
          </p:cNvSpPr>
          <p:nvPr>
            <p:ph type="sldNum" sz="quarter" idx="5"/>
          </p:nvPr>
        </p:nvSpPr>
        <p:spPr>
          <a:noFill/>
        </p:spPr>
        <p:txBody>
          <a:bodyPr/>
          <a:lstStyle/>
          <a:p>
            <a:fld id="{345A4C52-E296-4D7E-8168-C68792F6CDF1}"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solidFill>
            <a:srgbClr val="FFFFFF"/>
          </a:solidFill>
          <a:ln/>
        </p:spPr>
      </p:sp>
      <p:sp>
        <p:nvSpPr>
          <p:cNvPr id="53251" name="Notes Placeholder 2"/>
          <p:cNvSpPr>
            <a:spLocks noGrp="1"/>
          </p:cNvSpPr>
          <p:nvPr>
            <p:ph type="body" idx="1"/>
          </p:nvPr>
        </p:nvSpPr>
        <p:spPr>
          <a:noFill/>
          <a:ln>
            <a:solidFill>
              <a:srgbClr val="000000"/>
            </a:solidFill>
          </a:ln>
        </p:spPr>
        <p:txBody>
          <a:bodyPr/>
          <a:lstStyle/>
          <a:p>
            <a:pPr>
              <a:spcAft>
                <a:spcPts val="1200"/>
              </a:spcAft>
            </a:pPr>
            <a:r>
              <a:rPr lang="en-US" b="1" smtClean="0">
                <a:ea typeface="ＭＳ Ｐゴシック" pitchFamily="-112" charset="-128"/>
              </a:rPr>
              <a:t>Author-Page Citation for Classic and Literary Works with Multiple Editions</a:t>
            </a:r>
          </a:p>
          <a:p>
            <a:pPr>
              <a:spcAft>
                <a:spcPts val="1200"/>
              </a:spcAft>
            </a:pPr>
            <a:endParaRPr lang="en-US" b="1" smtClean="0">
              <a:ea typeface="ＭＳ Ｐゴシック" pitchFamily="-112" charset="-128"/>
            </a:endParaRPr>
          </a:p>
          <a:p>
            <a:pPr>
              <a:spcAft>
                <a:spcPts val="1200"/>
              </a:spcAft>
            </a:pPr>
            <a:r>
              <a:rPr lang="en-US" smtClean="0">
                <a:ea typeface="ＭＳ Ｐゴシック" pitchFamily="-112" charset="-128"/>
              </a:rPr>
              <a:t>Page numbers are always required, but additional citation information can help literary scholars, who may have a different edition of a classic work like Marx and Engels's </a:t>
            </a:r>
            <a:r>
              <a:rPr lang="en-US" i="1" smtClean="0">
                <a:ea typeface="ＭＳ Ｐゴシック" pitchFamily="-112" charset="-128"/>
              </a:rPr>
              <a:t>The Communist Manifesto (as illustrated in the first example on this slide)</a:t>
            </a:r>
            <a:r>
              <a:rPr lang="en-US" smtClean="0">
                <a:ea typeface="ＭＳ Ｐゴシック" pitchFamily="-112" charset="-128"/>
              </a:rPr>
              <a:t>. In such cases, give the page number of your edition (making sure the edition is listed in your Works Cited page, of course) followed by a semicolon, and then the appropriate abbreviations for volume (vol.), book (bk.), part (pt.), chapter (ch.), section (sec.), or paragraph (par.).</a:t>
            </a:r>
          </a:p>
          <a:p>
            <a:pPr>
              <a:spcAft>
                <a:spcPts val="1200"/>
              </a:spcAft>
            </a:pPr>
            <a:endParaRPr lang="en-US" smtClean="0">
              <a:ea typeface="ＭＳ Ｐゴシック" pitchFamily="-112" charset="-128"/>
            </a:endParaRPr>
          </a:p>
          <a:p>
            <a:pPr>
              <a:spcAft>
                <a:spcPts val="1200"/>
              </a:spcAft>
            </a:pPr>
            <a:r>
              <a:rPr lang="en-US" b="1" smtClean="0">
                <a:ea typeface="ＭＳ Ｐゴシック" pitchFamily="-112" charset="-128"/>
              </a:rPr>
              <a:t>Citing Authors with Same Last Names</a:t>
            </a:r>
          </a:p>
          <a:p>
            <a:pPr>
              <a:spcAft>
                <a:spcPts val="1200"/>
              </a:spcAft>
            </a:pPr>
            <a:endParaRPr lang="en-US" b="1" smtClean="0">
              <a:ea typeface="ＭＳ Ｐゴシック" pitchFamily="-112" charset="-128"/>
            </a:endParaRPr>
          </a:p>
          <a:p>
            <a:pPr>
              <a:spcAft>
                <a:spcPts val="1200"/>
              </a:spcAft>
            </a:pPr>
            <a:r>
              <a:rPr lang="en-US" smtClean="0">
                <a:ea typeface="ＭＳ Ｐゴシック" pitchFamily="-112" charset="-128"/>
              </a:rPr>
              <a:t>Sometimes more information is necessary to identify the source from which a quotation is taken. For instance, if two or more authors have the same last name, provide both authors' first initials (or even the authors' full name if different authors share initials) in your citation. This is illustrated in the second example on this slide.</a:t>
            </a:r>
          </a:p>
        </p:txBody>
      </p:sp>
      <p:sp>
        <p:nvSpPr>
          <p:cNvPr id="53252"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58539D29-37FA-4085-9AB0-6CEC2DE4D973}" type="slidenum">
              <a:rPr lang="en-US" sz="1200">
                <a:ea typeface="ＭＳ Ｐゴシック" pitchFamily="-112" charset="-128"/>
              </a:rPr>
              <a:pPr algn="r" eaLnBrk="0" hangingPunct="0"/>
              <a:t>16</a:t>
            </a:fld>
            <a:endParaRPr lang="en-US" sz="1200">
              <a:ea typeface="ＭＳ Ｐゴシック" pitchFamily="-112"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solidFill>
            <a:srgbClr val="FFFFFF"/>
          </a:solidFill>
          <a:ln/>
        </p:spPr>
      </p:sp>
      <p:sp>
        <p:nvSpPr>
          <p:cNvPr id="57347" name="Notes Placeholder 2"/>
          <p:cNvSpPr>
            <a:spLocks noGrp="1"/>
          </p:cNvSpPr>
          <p:nvPr>
            <p:ph type="body" idx="1"/>
          </p:nvPr>
        </p:nvSpPr>
        <p:spPr>
          <a:noFill/>
          <a:ln>
            <a:solidFill>
              <a:srgbClr val="000000"/>
            </a:solidFill>
          </a:ln>
        </p:spPr>
        <p:txBody>
          <a:bodyPr/>
          <a:lstStyle/>
          <a:p>
            <a:pPr>
              <a:spcAft>
                <a:spcPts val="1200"/>
              </a:spcAft>
            </a:pPr>
            <a:r>
              <a:rPr lang="en-US" b="1" smtClean="0">
                <a:ea typeface="ＭＳ Ｐゴシック" pitchFamily="-112" charset="-128"/>
              </a:rPr>
              <a:t>Citing Multiple Works by the Same Author</a:t>
            </a:r>
          </a:p>
          <a:p>
            <a:pPr>
              <a:spcAft>
                <a:spcPts val="1200"/>
              </a:spcAft>
            </a:pPr>
            <a:endParaRPr lang="en-US" b="1" smtClean="0">
              <a:ea typeface="ＭＳ Ｐゴシック" pitchFamily="-112" charset="-128"/>
            </a:endParaRPr>
          </a:p>
          <a:p>
            <a:pPr>
              <a:spcAft>
                <a:spcPts val="1200"/>
              </a:spcAft>
            </a:pPr>
            <a:r>
              <a:rPr lang="en-US" smtClean="0">
                <a:ea typeface="ＭＳ Ｐゴシック" pitchFamily="-112" charset="-128"/>
              </a:rPr>
              <a:t>If you cite more than one work by a particular author, include a shortened title for the particular work from which you are quoting to distinguish it from the others. This is illustrated in the first example on this slide. Additionally, if the author's name is not mentioned in the sentence, you would format your citation with the author's name followed by a comma, followed by a shortened title of the work, followed, when appropriate, by page numbers. This is illustrated in the second example on this slide.</a:t>
            </a:r>
          </a:p>
        </p:txBody>
      </p:sp>
      <p:sp>
        <p:nvSpPr>
          <p:cNvPr id="57348"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E8C25897-73B2-438D-85E5-8495FC4C55FB}" type="slidenum">
              <a:rPr lang="en-US" sz="1200">
                <a:ea typeface="ＭＳ Ｐゴシック" pitchFamily="-112" charset="-128"/>
              </a:rPr>
              <a:pPr algn="r" eaLnBrk="0" hangingPunct="0"/>
              <a:t>17</a:t>
            </a:fld>
            <a:endParaRPr lang="en-US" sz="1200">
              <a:ea typeface="ＭＳ Ｐゴシック" pitchFamily="-112"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solidFill>
            <a:srgbClr val="FFFFFF"/>
          </a:solidFill>
          <a:ln/>
        </p:spPr>
      </p:sp>
      <p:sp>
        <p:nvSpPr>
          <p:cNvPr id="59395" name="Notes Placeholder 2"/>
          <p:cNvSpPr>
            <a:spLocks noGrp="1"/>
          </p:cNvSpPr>
          <p:nvPr>
            <p:ph type="body" idx="1"/>
          </p:nvPr>
        </p:nvSpPr>
        <p:spPr>
          <a:noFill/>
          <a:ln>
            <a:solidFill>
              <a:srgbClr val="000000"/>
            </a:solidFill>
          </a:ln>
        </p:spPr>
        <p:txBody>
          <a:bodyPr/>
          <a:lstStyle/>
          <a:p>
            <a:pPr>
              <a:spcAft>
                <a:spcPts val="1200"/>
              </a:spcAft>
            </a:pPr>
            <a:r>
              <a:rPr lang="en-US" b="1" smtClean="0">
                <a:ea typeface="ＭＳ Ｐゴシック" pitchFamily="-112" charset="-128"/>
              </a:rPr>
              <a:t>Citing Multivolume Works</a:t>
            </a:r>
          </a:p>
          <a:p>
            <a:pPr>
              <a:spcAft>
                <a:spcPts val="1200"/>
              </a:spcAft>
            </a:pPr>
            <a:endParaRPr lang="en-US" b="1" smtClean="0">
              <a:ea typeface="ＭＳ Ｐゴシック" pitchFamily="-112" charset="-128"/>
            </a:endParaRPr>
          </a:p>
          <a:p>
            <a:pPr>
              <a:spcAft>
                <a:spcPts val="1200"/>
              </a:spcAft>
            </a:pPr>
            <a:r>
              <a:rPr lang="en-US" smtClean="0">
                <a:ea typeface="ＭＳ Ｐゴシック" pitchFamily="-112" charset="-128"/>
              </a:rPr>
              <a:t>If you cite from different volumes of a multivolume work, always include the volume number followed by a colon. Put a space after the colon, then provide the page number(s). (If you only cite from one volume, provide only the page number in parentheses.) This is illustrated in the first example on this slide.</a:t>
            </a:r>
          </a:p>
          <a:p>
            <a:pPr>
              <a:spcAft>
                <a:spcPts val="1200"/>
              </a:spcAft>
            </a:pPr>
            <a:endParaRPr lang="en-US" smtClean="0">
              <a:ea typeface="ＭＳ Ｐゴシック" pitchFamily="-112" charset="-128"/>
            </a:endParaRPr>
          </a:p>
          <a:p>
            <a:pPr>
              <a:spcAft>
                <a:spcPts val="1200"/>
              </a:spcAft>
            </a:pPr>
            <a:r>
              <a:rPr lang="en-US" b="1" smtClean="0">
                <a:ea typeface="ＭＳ Ｐゴシック" pitchFamily="-112" charset="-128"/>
              </a:rPr>
              <a:t>Citing the Bible</a:t>
            </a:r>
            <a:r>
              <a:rPr lang="en-US" smtClean="0">
                <a:ea typeface="ＭＳ Ｐゴシック" pitchFamily="-112" charset="-128"/>
              </a:rPr>
              <a:t>In your first parenthetical citation, you want to make clear which Bible you're using (and underline or italicize the title), as each version varies in its translation, followed by book (do not italicize or underline), chapter and verse. This is illustrated in the second example on this slide. If future references employ the same edition of the Bible you</a:t>
            </a:r>
            <a:r>
              <a:rPr lang="ja-JP" altLang="en-US" smtClean="0">
                <a:ea typeface="ＭＳ Ｐゴシック" pitchFamily="-112" charset="-128"/>
              </a:rPr>
              <a:t>ﾕ</a:t>
            </a:r>
            <a:r>
              <a:rPr lang="en-US" altLang="ja-JP" smtClean="0">
                <a:ea typeface="ＭＳ Ｐゴシック" pitchFamily="-112" charset="-128"/>
              </a:rPr>
              <a:t>re using, list only the book, chapter, and verse in the parenthetical citation.</a:t>
            </a:r>
            <a:endParaRPr lang="en-US" smtClean="0">
              <a:ea typeface="ＭＳ Ｐゴシック" pitchFamily="-112" charset="-128"/>
            </a:endParaRPr>
          </a:p>
        </p:txBody>
      </p:sp>
      <p:sp>
        <p:nvSpPr>
          <p:cNvPr id="59396"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1A9A80B6-3209-402F-AA01-068555471931}" type="slidenum">
              <a:rPr lang="en-US" sz="1200">
                <a:ea typeface="ＭＳ Ｐゴシック" pitchFamily="-112" charset="-128"/>
              </a:rPr>
              <a:pPr algn="r" eaLnBrk="0" hangingPunct="0"/>
              <a:t>18</a:t>
            </a:fld>
            <a:endParaRPr lang="en-US" sz="1200">
              <a:ea typeface="ＭＳ Ｐゴシック" pitchFamily="-112"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solidFill>
            <a:srgbClr val="FFFFFF"/>
          </a:solidFill>
          <a:ln/>
        </p:spPr>
      </p:sp>
      <p:sp>
        <p:nvSpPr>
          <p:cNvPr id="61443" name="Notes Placeholder 2"/>
          <p:cNvSpPr>
            <a:spLocks noGrp="1"/>
          </p:cNvSpPr>
          <p:nvPr>
            <p:ph type="body" idx="1"/>
          </p:nvPr>
        </p:nvSpPr>
        <p:spPr>
          <a:noFill/>
          <a:ln>
            <a:solidFill>
              <a:srgbClr val="000000"/>
            </a:solidFill>
          </a:ln>
        </p:spPr>
        <p:txBody>
          <a:bodyPr/>
          <a:lstStyle/>
          <a:p>
            <a:pPr>
              <a:spcAft>
                <a:spcPts val="1200"/>
              </a:spcAft>
            </a:pPr>
            <a:r>
              <a:rPr lang="en-US" b="1" smtClean="0">
                <a:ea typeface="ＭＳ Ｐゴシック" pitchFamily="-112" charset="-128"/>
              </a:rPr>
              <a:t>Citing Indirect Sources</a:t>
            </a:r>
          </a:p>
          <a:p>
            <a:pPr>
              <a:spcAft>
                <a:spcPts val="1200"/>
              </a:spcAft>
            </a:pPr>
            <a:endParaRPr lang="en-US" b="1" smtClean="0">
              <a:ea typeface="ＭＳ Ｐゴシック" pitchFamily="-112" charset="-128"/>
            </a:endParaRPr>
          </a:p>
          <a:p>
            <a:pPr>
              <a:spcAft>
                <a:spcPts val="1200"/>
              </a:spcAft>
            </a:pPr>
            <a:r>
              <a:rPr lang="en-US" smtClean="0">
                <a:ea typeface="ＭＳ Ｐゴシック" pitchFamily="-112" charset="-128"/>
              </a:rPr>
              <a:t>Sometimes you may have to use an indirect source. An indirect source is a source cited in another source. For such indirect quotations, use "qtd. in" to indicate the source you actually consulted. This is illustrated in the first example on this slide. Note that, in most cases, a responsible researcher will attempt to find the original source, rather than citing an indirect source.</a:t>
            </a:r>
            <a:endParaRPr lang="en-US" b="1" smtClean="0">
              <a:ea typeface="ＭＳ Ｐゴシック" pitchFamily="-112" charset="-128"/>
            </a:endParaRPr>
          </a:p>
          <a:p>
            <a:pPr>
              <a:spcAft>
                <a:spcPts val="1200"/>
              </a:spcAft>
            </a:pPr>
            <a:endParaRPr lang="en-US" b="1" smtClean="0">
              <a:ea typeface="ＭＳ Ｐゴシック" pitchFamily="-112" charset="-128"/>
            </a:endParaRPr>
          </a:p>
          <a:p>
            <a:pPr>
              <a:spcAft>
                <a:spcPts val="1200"/>
              </a:spcAft>
            </a:pPr>
            <a:r>
              <a:rPr lang="en-US" b="1" smtClean="0">
                <a:ea typeface="ＭＳ Ｐゴシック" pitchFamily="-112" charset="-128"/>
              </a:rPr>
              <a:t>Multiple Citations</a:t>
            </a:r>
          </a:p>
          <a:p>
            <a:pPr>
              <a:spcAft>
                <a:spcPts val="1200"/>
              </a:spcAft>
            </a:pPr>
            <a:endParaRPr lang="en-US" b="1" smtClean="0">
              <a:ea typeface="ＭＳ Ｐゴシック" pitchFamily="-112" charset="-128"/>
            </a:endParaRPr>
          </a:p>
          <a:p>
            <a:pPr>
              <a:spcAft>
                <a:spcPts val="1200"/>
              </a:spcAft>
            </a:pPr>
            <a:r>
              <a:rPr lang="en-US" smtClean="0">
                <a:ea typeface="ＭＳ Ｐゴシック" pitchFamily="-112" charset="-128"/>
              </a:rPr>
              <a:t>To cite multiple sources in the same parenthetical reference, separate the citations by a semi-colon. This is illustrated in the second example on this slide.</a:t>
            </a:r>
          </a:p>
        </p:txBody>
      </p:sp>
      <p:sp>
        <p:nvSpPr>
          <p:cNvPr id="61444"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07EC236A-5B92-42CA-92A6-D62FA2A84922}" type="slidenum">
              <a:rPr lang="en-US" sz="1200">
                <a:ea typeface="ＭＳ Ｐゴシック" pitchFamily="-112" charset="-128"/>
              </a:rPr>
              <a:pPr algn="r" eaLnBrk="0" hangingPunct="0"/>
              <a:t>19</a:t>
            </a:fld>
            <a:endParaRPr lang="en-US" sz="1200">
              <a:ea typeface="ＭＳ Ｐゴシック" pitchFamily="-11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p:cNvSpPr>
          <p:nvPr>
            <p:ph type="sldImg"/>
          </p:nvPr>
        </p:nvSpPr>
        <p:spPr>
          <a:ln/>
        </p:spPr>
      </p:sp>
      <p:sp>
        <p:nvSpPr>
          <p:cNvPr id="18435" name="Notes Placeholder 2"/>
          <p:cNvSpPr>
            <a:spLocks noGrp="1"/>
          </p:cNvSpPr>
          <p:nvPr>
            <p:ph type="body" idx="1"/>
          </p:nvPr>
        </p:nvSpPr>
        <p:spPr>
          <a:noFill/>
          <a:ln/>
        </p:spPr>
        <p:txBody>
          <a:bodyPr/>
          <a:lstStyle/>
          <a:p>
            <a:r>
              <a:rPr lang="en-US" smtClean="0">
                <a:ea typeface="ＭＳ Ｐゴシック" pitchFamily="-112" charset="-128"/>
              </a:rPr>
              <a:t>This PPT will cover the 2009 updates to MLA, general guidelines, first page format, section headings, in-text citations, formatting quotations, and the Works Cited page.</a:t>
            </a:r>
          </a:p>
        </p:txBody>
      </p:sp>
      <p:sp>
        <p:nvSpPr>
          <p:cNvPr id="18436" name="Slide Number Placeholder 3"/>
          <p:cNvSpPr>
            <a:spLocks noGrp="1"/>
          </p:cNvSpPr>
          <p:nvPr>
            <p:ph type="sldNum" sz="quarter" idx="5"/>
          </p:nvPr>
        </p:nvSpPr>
        <p:spPr>
          <a:noFill/>
        </p:spPr>
        <p:txBody>
          <a:bodyPr/>
          <a:lstStyle/>
          <a:p>
            <a:fld id="{008F76A0-D696-42AA-8045-DE689A5C4F61}" type="slidenum">
              <a:rPr lang="en-US"/>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solidFill>
            <a:srgbClr val="FFFFFF"/>
          </a:solidFill>
          <a:ln/>
        </p:spPr>
      </p:sp>
      <p:sp>
        <p:nvSpPr>
          <p:cNvPr id="63491" name="Notes Placeholder 2"/>
          <p:cNvSpPr>
            <a:spLocks noGrp="1"/>
          </p:cNvSpPr>
          <p:nvPr>
            <p:ph type="body" idx="1"/>
          </p:nvPr>
        </p:nvSpPr>
        <p:spPr>
          <a:noFill/>
          <a:ln>
            <a:solidFill>
              <a:srgbClr val="000000"/>
            </a:solidFill>
          </a:ln>
        </p:spPr>
        <p:txBody>
          <a:bodyPr/>
          <a:lstStyle/>
          <a:p>
            <a:pPr>
              <a:spcAft>
                <a:spcPts val="1200"/>
              </a:spcAft>
            </a:pPr>
            <a:r>
              <a:rPr lang="en-US" smtClean="0">
                <a:ea typeface="ＭＳ Ｐゴシック" pitchFamily="-112" charset="-128"/>
              </a:rPr>
              <a:t>Sometimes writers are confused with how to craft parenthetical citations for non-print sources (such as films or presentations) because of the absence of page numbers, but often, these sorts of entries do not require any sort of parenthetical citation at all. Include in the text the first item that appears in the Work Cited entry that corresponds to the citation (e.g. author name, article name, website name, film name, etc.). In the example on this slide “Herzog” from the in-text example lead readers to the corresponding entry on the Works Cited page.</a:t>
            </a:r>
          </a:p>
        </p:txBody>
      </p:sp>
      <p:sp>
        <p:nvSpPr>
          <p:cNvPr id="63492"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97E5D183-6032-4A48-81DF-F3C4EB8FD61B}" type="slidenum">
              <a:rPr lang="en-US" sz="1200">
                <a:ea typeface="ＭＳ Ｐゴシック" pitchFamily="-112" charset="-128"/>
              </a:rPr>
              <a:pPr algn="r" eaLnBrk="0" hangingPunct="0"/>
              <a:t>20</a:t>
            </a:fld>
            <a:endParaRPr lang="en-US" sz="1200">
              <a:ea typeface="ＭＳ Ｐゴシック" pitchFamily="-112"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solidFill>
            <a:srgbClr val="FFFFFF"/>
          </a:solidFill>
          <a:ln/>
        </p:spPr>
      </p:sp>
      <p:sp>
        <p:nvSpPr>
          <p:cNvPr id="65539" name="Notes Placeholder 2"/>
          <p:cNvSpPr>
            <a:spLocks noGrp="1"/>
          </p:cNvSpPr>
          <p:nvPr>
            <p:ph type="body" idx="1"/>
          </p:nvPr>
        </p:nvSpPr>
        <p:spPr>
          <a:noFill/>
          <a:ln>
            <a:solidFill>
              <a:srgbClr val="000000"/>
            </a:solidFill>
          </a:ln>
        </p:spPr>
        <p:txBody>
          <a:bodyPr/>
          <a:lstStyle/>
          <a:p>
            <a:pPr>
              <a:spcAft>
                <a:spcPts val="1200"/>
              </a:spcAft>
            </a:pPr>
            <a:r>
              <a:rPr lang="en-US" b="1" smtClean="0">
                <a:ea typeface="ＭＳ Ｐゴシック" pitchFamily="-112" charset="-128"/>
              </a:rPr>
              <a:t>Sources from the Internet</a:t>
            </a:r>
          </a:p>
          <a:p>
            <a:pPr>
              <a:spcAft>
                <a:spcPts val="1200"/>
              </a:spcAft>
            </a:pPr>
            <a:endParaRPr lang="en-US" b="1" smtClean="0">
              <a:ea typeface="ＭＳ Ｐゴシック" pitchFamily="-112" charset="-128"/>
            </a:endParaRPr>
          </a:p>
          <a:p>
            <a:pPr>
              <a:spcAft>
                <a:spcPts val="1200"/>
              </a:spcAft>
            </a:pPr>
            <a:r>
              <a:rPr lang="en-US" smtClean="0">
                <a:ea typeface="ＭＳ Ｐゴシック" pitchFamily="-112" charset="-128"/>
              </a:rPr>
              <a:t>With more and more scholarly work being posted on the Internet, you may have to cite research you have completed in virtual environments. While many sources on the Internet should not be used for scholarly work (reference the OWL's </a:t>
            </a:r>
            <a:r>
              <a:rPr lang="en-US" b="1" smtClean="0">
                <a:solidFill>
                  <a:srgbClr val="DF8D39"/>
                </a:solidFill>
                <a:ea typeface="ＭＳ Ｐゴシック" pitchFamily="-112" charset="-128"/>
              </a:rPr>
              <a:t>Evaluating Sources of Information </a:t>
            </a:r>
            <a:r>
              <a:rPr lang="en-US" smtClean="0">
                <a:ea typeface="ＭＳ Ｐゴシック" pitchFamily="-112" charset="-128"/>
              </a:rPr>
              <a:t>resource located here: http://owl.english.purdue.edu/owl/resource/553/01/), some Web sources are perfectly acceptable for research. When creating in-text citations for electronic, film, or Internet sources, remember that your citation must reference the source in your Works Cited.</a:t>
            </a:r>
          </a:p>
          <a:p>
            <a:pPr>
              <a:spcAft>
                <a:spcPts val="1200"/>
              </a:spcAft>
            </a:pPr>
            <a:endParaRPr lang="en-US" smtClean="0">
              <a:ea typeface="ＭＳ Ｐゴシック" pitchFamily="-112" charset="-128"/>
            </a:endParaRPr>
          </a:p>
          <a:p>
            <a:pPr>
              <a:spcAft>
                <a:spcPts val="1200"/>
              </a:spcAft>
            </a:pPr>
            <a:r>
              <a:rPr lang="en-US" smtClean="0">
                <a:ea typeface="ＭＳ Ｐゴシック" pitchFamily="-112" charset="-128"/>
              </a:rPr>
              <a:t>Sometimes writers are confused with how to craft parenthetical citations for electronic sources because of the absence of page numbers, but often, these sorts of entries do not require any sort of parenthetical citation at all. For electronic and Internet sources, follow the following guidelines:</a:t>
            </a:r>
          </a:p>
          <a:p>
            <a:pPr>
              <a:spcAft>
                <a:spcPts val="1200"/>
              </a:spcAft>
            </a:pPr>
            <a:r>
              <a:rPr lang="en-US" smtClean="0">
                <a:ea typeface="ＭＳ Ｐゴシック" pitchFamily="-112" charset="-128"/>
              </a:rPr>
              <a:t>･Include in the text the first item that appears in the Work Cited entry that corresponds to the citation (e.g. author name, article name, website name, film name).</a:t>
            </a:r>
          </a:p>
          <a:p>
            <a:pPr>
              <a:spcAft>
                <a:spcPts val="1200"/>
              </a:spcAft>
            </a:pPr>
            <a:r>
              <a:rPr lang="en-US" smtClean="0">
                <a:ea typeface="ＭＳ Ｐゴシック" pitchFamily="-112" charset="-128"/>
              </a:rPr>
              <a:t>･You do not need to give paragraph numbers or page numbers based on your Web browser</a:t>
            </a:r>
            <a:r>
              <a:rPr lang="ja-JP" altLang="en-US" smtClean="0">
                <a:ea typeface="ＭＳ Ｐゴシック" pitchFamily="-112" charset="-128"/>
              </a:rPr>
              <a:t>ﾕ</a:t>
            </a:r>
            <a:r>
              <a:rPr lang="en-US" altLang="ja-JP" smtClean="0">
                <a:ea typeface="ＭＳ Ｐゴシック" pitchFamily="-112" charset="-128"/>
              </a:rPr>
              <a:t>s print preview function.</a:t>
            </a:r>
          </a:p>
          <a:p>
            <a:pPr>
              <a:spcAft>
                <a:spcPts val="1200"/>
              </a:spcAft>
            </a:pPr>
            <a:r>
              <a:rPr lang="en-US" smtClean="0">
                <a:ea typeface="ＭＳ Ｐゴシック" pitchFamily="-112" charset="-128"/>
              </a:rPr>
              <a:t>･Unless you must list the website name in the signal phrase in order to get the reader to the appropriate entry, do not include URLs in-text. Only provide partial URLs such as when the name of the site includes, for example, a domain name, like </a:t>
            </a:r>
            <a:r>
              <a:rPr lang="en-US" i="1" smtClean="0">
                <a:ea typeface="ＭＳ Ｐゴシック" pitchFamily="-112" charset="-128"/>
              </a:rPr>
              <a:t>CNN.com</a:t>
            </a:r>
            <a:r>
              <a:rPr lang="en-US" smtClean="0">
                <a:ea typeface="ＭＳ Ｐゴシック" pitchFamily="-112" charset="-128"/>
              </a:rPr>
              <a:t> or </a:t>
            </a:r>
            <a:r>
              <a:rPr lang="en-US" i="1" smtClean="0">
                <a:ea typeface="ＭＳ Ｐゴシック" pitchFamily="-112" charset="-128"/>
              </a:rPr>
              <a:t>Forbes.com</a:t>
            </a:r>
            <a:r>
              <a:rPr lang="en-US" smtClean="0">
                <a:ea typeface="ＭＳ Ｐゴシック" pitchFamily="-112" charset="-128"/>
              </a:rPr>
              <a:t> as opposed to writing out http://www.cnn.com or http://www.forbes.com.</a:t>
            </a:r>
          </a:p>
          <a:p>
            <a:pPr>
              <a:spcAft>
                <a:spcPts val="1200"/>
              </a:spcAft>
            </a:pPr>
            <a:endParaRPr lang="en-US" smtClean="0">
              <a:ea typeface="ＭＳ Ｐゴシック" pitchFamily="-112" charset="-128"/>
            </a:endParaRPr>
          </a:p>
        </p:txBody>
      </p:sp>
      <p:sp>
        <p:nvSpPr>
          <p:cNvPr id="65540"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A6A52999-777D-401F-9FC0-8149FF5BA0EC}" type="slidenum">
              <a:rPr lang="en-US" sz="1200">
                <a:ea typeface="ＭＳ Ｐゴシック" pitchFamily="-112" charset="-128"/>
              </a:rPr>
              <a:pPr algn="r" eaLnBrk="0" hangingPunct="0"/>
              <a:t>21</a:t>
            </a:fld>
            <a:endParaRPr lang="en-US" sz="1200">
              <a:ea typeface="ＭＳ Ｐゴシック" pitchFamily="-112"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solidFill>
            <a:srgbClr val="FFFFFF"/>
          </a:solidFill>
          <a:ln/>
        </p:spPr>
      </p:sp>
      <p:sp>
        <p:nvSpPr>
          <p:cNvPr id="67587" name="Notes Placeholder 2"/>
          <p:cNvSpPr>
            <a:spLocks noGrp="1"/>
          </p:cNvSpPr>
          <p:nvPr>
            <p:ph type="body" idx="1"/>
          </p:nvPr>
        </p:nvSpPr>
        <p:spPr>
          <a:noFill/>
          <a:ln>
            <a:solidFill>
              <a:srgbClr val="000000"/>
            </a:solidFill>
          </a:ln>
        </p:spPr>
        <p:txBody>
          <a:bodyPr/>
          <a:lstStyle/>
          <a:p>
            <a:pPr>
              <a:spcAft>
                <a:spcPts val="1200"/>
              </a:spcAft>
            </a:pPr>
            <a:r>
              <a:rPr lang="en-US" b="1" smtClean="0">
                <a:ea typeface="ＭＳ Ｐゴシック" pitchFamily="-112" charset="-128"/>
              </a:rPr>
              <a:t>Short Quotations</a:t>
            </a:r>
          </a:p>
          <a:p>
            <a:pPr>
              <a:spcAft>
                <a:spcPts val="1200"/>
              </a:spcAft>
            </a:pPr>
            <a:endParaRPr lang="en-US" b="1" smtClean="0">
              <a:ea typeface="ＭＳ Ｐゴシック" pitchFamily="-112" charset="-128"/>
            </a:endParaRPr>
          </a:p>
          <a:p>
            <a:pPr>
              <a:spcAft>
                <a:spcPts val="1200"/>
              </a:spcAft>
            </a:pPr>
            <a:r>
              <a:rPr lang="en-US" smtClean="0">
                <a:ea typeface="ＭＳ Ｐゴシック" pitchFamily="-112" charset="-128"/>
              </a:rPr>
              <a:t>To indicate short quotations (fewer than four typed lines of prose or three lines of verse) in your text, enclose the quotation within double quotation marks. Provide the author and specific page citation (in the case of verse, provide line numbers) in the text, and include a complete reference on the Works Cited page. Punctuation marks such as periods, commas, and semicolons should appear after the parenthetical citation. Question marks and exclamation points should appear within the quotation marks if they are a part of the quoted passage but after the parenthetical citation if they are a part of your text. This is all illustrated in the first three examples on this slide.</a:t>
            </a:r>
          </a:p>
          <a:p>
            <a:pPr>
              <a:spcAft>
                <a:spcPts val="1200"/>
              </a:spcAft>
            </a:pPr>
            <a:endParaRPr lang="en-US" smtClean="0">
              <a:ea typeface="ＭＳ Ｐゴシック" pitchFamily="-112" charset="-128"/>
            </a:endParaRPr>
          </a:p>
          <a:p>
            <a:pPr>
              <a:spcAft>
                <a:spcPts val="1200"/>
              </a:spcAft>
            </a:pPr>
            <a:r>
              <a:rPr lang="en-US" smtClean="0">
                <a:ea typeface="ＭＳ Ｐゴシック" pitchFamily="-112" charset="-128"/>
              </a:rPr>
              <a:t>Mark breaks in short quotations of verse with a slash, /, at the end of each line of verse (a space should precede and follow the slash). This is illustrated in the last example on this slide.</a:t>
            </a:r>
          </a:p>
        </p:txBody>
      </p:sp>
      <p:sp>
        <p:nvSpPr>
          <p:cNvPr id="67588"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194E3882-608E-4087-84AA-877AAA7EA866}" type="slidenum">
              <a:rPr lang="en-US" sz="1200">
                <a:ea typeface="ＭＳ Ｐゴシック" pitchFamily="-112" charset="-128"/>
              </a:rPr>
              <a:pPr algn="r" eaLnBrk="0" hangingPunct="0"/>
              <a:t>22</a:t>
            </a:fld>
            <a:endParaRPr lang="en-US" sz="1200">
              <a:ea typeface="ＭＳ Ｐゴシック" pitchFamily="-112"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solidFill>
            <a:srgbClr val="FFFFFF"/>
          </a:solidFill>
          <a:ln/>
        </p:spPr>
      </p:sp>
      <p:sp>
        <p:nvSpPr>
          <p:cNvPr id="69635" name="Notes Placeholder 2"/>
          <p:cNvSpPr>
            <a:spLocks noGrp="1"/>
          </p:cNvSpPr>
          <p:nvPr>
            <p:ph type="body" idx="1"/>
          </p:nvPr>
        </p:nvSpPr>
        <p:spPr>
          <a:noFill/>
          <a:ln>
            <a:solidFill>
              <a:srgbClr val="000000"/>
            </a:solidFill>
          </a:ln>
        </p:spPr>
        <p:txBody>
          <a:bodyPr/>
          <a:lstStyle/>
          <a:p>
            <a:pPr>
              <a:spcAft>
                <a:spcPts val="1200"/>
              </a:spcAft>
            </a:pPr>
            <a:r>
              <a:rPr lang="en-US" b="1" smtClean="0">
                <a:ea typeface="ＭＳ Ｐゴシック" pitchFamily="-112" charset="-128"/>
              </a:rPr>
              <a:t>Long Quotations</a:t>
            </a:r>
          </a:p>
          <a:p>
            <a:pPr>
              <a:spcAft>
                <a:spcPts val="1200"/>
              </a:spcAft>
            </a:pPr>
            <a:endParaRPr lang="en-US" b="1" smtClean="0">
              <a:ea typeface="ＭＳ Ｐゴシック" pitchFamily="-112" charset="-128"/>
            </a:endParaRPr>
          </a:p>
          <a:p>
            <a:pPr>
              <a:spcAft>
                <a:spcPts val="1200"/>
              </a:spcAft>
            </a:pPr>
            <a:r>
              <a:rPr lang="en-US" smtClean="0">
                <a:ea typeface="ＭＳ Ｐゴシック" pitchFamily="-112" charset="-128"/>
              </a:rPr>
              <a:t>For quotations that are four or more lines of verse or prose: place quotations in a free-standing block of text and omit quotation marks. Start the quotation on a new line, with the entire quote indented </a:t>
            </a:r>
            <a:r>
              <a:rPr lang="en-US" b="1" smtClean="0">
                <a:ea typeface="ＭＳ Ｐゴシック" pitchFamily="-112" charset="-128"/>
              </a:rPr>
              <a:t>one inch</a:t>
            </a:r>
            <a:r>
              <a:rPr lang="en-US" smtClean="0">
                <a:ea typeface="ＭＳ Ｐゴシック" pitchFamily="-112" charset="-128"/>
              </a:rPr>
              <a:t> from the left margin; maintain double-spacing. Only indent the first line of the quotation by a half inch if you are citing multiple paragraphs. Your parenthetical citation should come </a:t>
            </a:r>
            <a:r>
              <a:rPr lang="en-US" b="1" smtClean="0">
                <a:ea typeface="ＭＳ Ｐゴシック" pitchFamily="-112" charset="-128"/>
              </a:rPr>
              <a:t>after</a:t>
            </a:r>
            <a:r>
              <a:rPr lang="en-US" smtClean="0">
                <a:ea typeface="ＭＳ Ｐゴシック" pitchFamily="-112" charset="-128"/>
              </a:rPr>
              <a:t> the closing punctuation mark. When quoting verse, maintain original line breaks. (You should maintain double-spacing throughout your essay.)</a:t>
            </a:r>
          </a:p>
        </p:txBody>
      </p:sp>
      <p:sp>
        <p:nvSpPr>
          <p:cNvPr id="69636"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01CC275D-E31C-4188-884A-21DEF8E55799}" type="slidenum">
              <a:rPr lang="en-US" sz="1200">
                <a:ea typeface="ＭＳ Ｐゴシック" pitchFamily="-112" charset="-128"/>
              </a:rPr>
              <a:pPr algn="r" eaLnBrk="0" hangingPunct="0"/>
              <a:t>23</a:t>
            </a:fld>
            <a:endParaRPr lang="en-US" sz="1200">
              <a:ea typeface="ＭＳ Ｐゴシック" pitchFamily="-112"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solidFill>
            <a:srgbClr val="FFFFFF"/>
          </a:solidFill>
          <a:ln/>
        </p:spPr>
      </p:sp>
      <p:sp>
        <p:nvSpPr>
          <p:cNvPr id="71683" name="Notes Placeholder 2"/>
          <p:cNvSpPr>
            <a:spLocks noGrp="1"/>
          </p:cNvSpPr>
          <p:nvPr>
            <p:ph type="body" idx="1"/>
          </p:nvPr>
        </p:nvSpPr>
        <p:spPr>
          <a:noFill/>
          <a:ln>
            <a:solidFill>
              <a:srgbClr val="000000"/>
            </a:solidFill>
          </a:ln>
        </p:spPr>
        <p:txBody>
          <a:bodyPr/>
          <a:lstStyle/>
          <a:p>
            <a:pPr>
              <a:spcAft>
                <a:spcPts val="1200"/>
              </a:spcAft>
            </a:pPr>
            <a:r>
              <a:rPr lang="en-US" b="1" smtClean="0">
                <a:ea typeface="ＭＳ Ｐゴシック" pitchFamily="-112" charset="-128"/>
              </a:rPr>
              <a:t>Adding or Omitting Words In Quotations</a:t>
            </a:r>
          </a:p>
          <a:p>
            <a:pPr>
              <a:spcAft>
                <a:spcPts val="1200"/>
              </a:spcAft>
            </a:pPr>
            <a:endParaRPr lang="en-US" b="1" smtClean="0">
              <a:ea typeface="ＭＳ Ｐゴシック" pitchFamily="-112" charset="-128"/>
            </a:endParaRPr>
          </a:p>
          <a:p>
            <a:pPr>
              <a:spcAft>
                <a:spcPts val="1200"/>
              </a:spcAft>
            </a:pPr>
            <a:r>
              <a:rPr lang="en-US" smtClean="0">
                <a:ea typeface="ＭＳ Ｐゴシック" pitchFamily="-112" charset="-128"/>
              </a:rPr>
              <a:t>If you add a word or words in a quotation, you should put brackets around the words to indicate that they are not part of the original text. This is illustrated in the first example on this slide.</a:t>
            </a:r>
          </a:p>
          <a:p>
            <a:pPr>
              <a:spcAft>
                <a:spcPts val="1200"/>
              </a:spcAft>
            </a:pPr>
            <a:endParaRPr lang="en-US" smtClean="0">
              <a:ea typeface="ＭＳ Ｐゴシック" pitchFamily="-112" charset="-128"/>
            </a:endParaRPr>
          </a:p>
          <a:p>
            <a:pPr>
              <a:spcAft>
                <a:spcPts val="1200"/>
              </a:spcAft>
            </a:pPr>
            <a:r>
              <a:rPr lang="en-US" smtClean="0">
                <a:ea typeface="ＭＳ Ｐゴシック" pitchFamily="-112" charset="-128"/>
              </a:rPr>
              <a:t>If you omit a word or words from a quotation, you should indicate the deleted word or words by using ellipsis marks, which are three periods ( . . . ) preceded and followed by a space. Please note that brackets are not needed around ellipses unless adding brackets would clarify your use of ellipses. This is illustrated in the second example on this slide.</a:t>
            </a:r>
          </a:p>
        </p:txBody>
      </p:sp>
      <p:sp>
        <p:nvSpPr>
          <p:cNvPr id="71684"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0F84A2C5-3A07-4635-8CBF-4C086FE8EA0A}" type="slidenum">
              <a:rPr lang="en-US" sz="1200">
                <a:ea typeface="ＭＳ Ｐゴシック" pitchFamily="-112" charset="-128"/>
              </a:rPr>
              <a:pPr algn="r" eaLnBrk="0" hangingPunct="0"/>
              <a:t>24</a:t>
            </a:fld>
            <a:endParaRPr lang="en-US" sz="1200">
              <a:ea typeface="ＭＳ Ｐゴシック" pitchFamily="-112"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solidFill>
            <a:srgbClr val="FFFFFF"/>
          </a:solidFill>
          <a:ln/>
        </p:spPr>
      </p:sp>
      <p:sp>
        <p:nvSpPr>
          <p:cNvPr id="73731" name="Notes Placeholder 2"/>
          <p:cNvSpPr>
            <a:spLocks noGrp="1"/>
          </p:cNvSpPr>
          <p:nvPr>
            <p:ph type="body" idx="1"/>
          </p:nvPr>
        </p:nvSpPr>
        <p:spPr>
          <a:noFill/>
          <a:ln>
            <a:solidFill>
              <a:srgbClr val="000000"/>
            </a:solidFill>
          </a:ln>
        </p:spPr>
        <p:txBody>
          <a:bodyPr/>
          <a:lstStyle/>
          <a:p>
            <a:pPr>
              <a:spcAft>
                <a:spcPts val="1200"/>
              </a:spcAft>
            </a:pPr>
            <a:r>
              <a:rPr lang="en-US" smtClean="0">
                <a:ea typeface="ＭＳ Ｐゴシック" pitchFamily="-112" charset="-128"/>
              </a:rPr>
              <a:t>Basic Rules</a:t>
            </a:r>
          </a:p>
          <a:p>
            <a:pPr>
              <a:spcAft>
                <a:spcPts val="1200"/>
              </a:spcAft>
            </a:pPr>
            <a:endParaRPr lang="en-US" smtClean="0">
              <a:ea typeface="ＭＳ Ｐゴシック" pitchFamily="-112" charset="-128"/>
            </a:endParaRPr>
          </a:p>
          <a:p>
            <a:pPr>
              <a:spcAft>
                <a:spcPts val="1200"/>
              </a:spcAft>
            </a:pPr>
            <a:r>
              <a:rPr lang="en-US" smtClean="0">
                <a:ea typeface="ＭＳ Ｐゴシック" pitchFamily="-112" charset="-128"/>
              </a:rPr>
              <a:t>･Begin your Works Cited page on a separate page at the end of your research paper. It should have the same one-inch margins and last name, page number header as the rest of your paper.</a:t>
            </a:r>
          </a:p>
          <a:p>
            <a:pPr>
              <a:spcAft>
                <a:spcPts val="1200"/>
              </a:spcAft>
            </a:pPr>
            <a:r>
              <a:rPr lang="en-US" smtClean="0">
                <a:ea typeface="ＭＳ Ｐゴシック" pitchFamily="-112" charset="-128"/>
              </a:rPr>
              <a:t>･Label the page Works Cited (do not italicize the words Works Cited or put them in quotation marks) and center the words Works Cited at the top of the page.</a:t>
            </a:r>
          </a:p>
          <a:p>
            <a:pPr>
              <a:spcAft>
                <a:spcPts val="1200"/>
              </a:spcAft>
            </a:pPr>
            <a:r>
              <a:rPr lang="en-US" smtClean="0">
                <a:ea typeface="ＭＳ Ｐゴシック" pitchFamily="-112" charset="-128"/>
              </a:rPr>
              <a:t>･Double space all citations, but do not skip spaces between entries.</a:t>
            </a:r>
          </a:p>
          <a:p>
            <a:pPr>
              <a:spcAft>
                <a:spcPts val="1200"/>
              </a:spcAft>
            </a:pPr>
            <a:r>
              <a:rPr lang="en-US" smtClean="0">
                <a:ea typeface="ＭＳ Ｐゴシック" pitchFamily="-112" charset="-128"/>
              </a:rPr>
              <a:t>･Indent the second and subsequent lines of citations five spaces so that you create a hanging indent.</a:t>
            </a:r>
          </a:p>
          <a:p>
            <a:pPr>
              <a:spcAft>
                <a:spcPts val="1200"/>
              </a:spcAft>
            </a:pPr>
            <a:r>
              <a:rPr lang="en-US" smtClean="0">
                <a:ea typeface="ＭＳ Ｐゴシック" pitchFamily="-112" charset="-128"/>
              </a:rPr>
              <a:t>･List page numbers of sources efficiently, when needed. If you refer to a journal article that appeared on pages 225 through 250, list the page numbers on your Works Cited page as 225-50.</a:t>
            </a:r>
          </a:p>
          <a:p>
            <a:pPr>
              <a:spcAft>
                <a:spcPts val="1200"/>
              </a:spcAft>
            </a:pPr>
            <a:endParaRPr lang="en-US" smtClean="0">
              <a:ea typeface="ＭＳ Ｐゴシック" pitchFamily="-112" charset="-128"/>
            </a:endParaRPr>
          </a:p>
          <a:p>
            <a:pPr>
              <a:spcAft>
                <a:spcPts val="1200"/>
              </a:spcAft>
            </a:pPr>
            <a:r>
              <a:rPr lang="en-US" smtClean="0">
                <a:ea typeface="ＭＳ Ｐゴシック" pitchFamily="-112" charset="-128"/>
              </a:rPr>
              <a:t>Additional Basic Rules New to MLA 2009</a:t>
            </a:r>
          </a:p>
          <a:p>
            <a:pPr>
              <a:spcAft>
                <a:spcPts val="1200"/>
              </a:spcAft>
            </a:pPr>
            <a:r>
              <a:rPr lang="en-US" smtClean="0">
                <a:ea typeface="ＭＳ Ｐゴシック" pitchFamily="-112" charset="-128"/>
              </a:rPr>
              <a:t>･For every entry, you must determine the Medium of Publication. Most entries will likely be listed as Print or Web sources, but other possibilities may include Film, CD-ROM, or DVD.</a:t>
            </a:r>
          </a:p>
          <a:p>
            <a:pPr>
              <a:spcAft>
                <a:spcPts val="1200"/>
              </a:spcAft>
            </a:pPr>
            <a:r>
              <a:rPr lang="en-US" smtClean="0">
                <a:ea typeface="ＭＳ Ｐゴシック" pitchFamily="-112" charset="-128"/>
              </a:rPr>
              <a:t>･Writers are no longer required to provide URLs for Web entries. However, if your instructor or publisher insists on them, include them in angle brackets after the entry and end with a period. For long URLs, break lines only at slashes.</a:t>
            </a:r>
          </a:p>
          <a:p>
            <a:pPr>
              <a:spcAft>
                <a:spcPts val="1200"/>
              </a:spcAft>
            </a:pPr>
            <a:r>
              <a:rPr lang="en-US" smtClean="0">
                <a:ea typeface="ＭＳ Ｐゴシック" pitchFamily="-112" charset="-128"/>
              </a:rPr>
              <a:t>･If you're citing an article or a publication that was originally issued in print form but that you retrieved from an online database, you should type the online database name in italics. You do not need to provide subscription information in addition to the database name.Capitalization and Punctuation</a:t>
            </a:r>
          </a:p>
          <a:p>
            <a:pPr>
              <a:spcAft>
                <a:spcPts val="1200"/>
              </a:spcAft>
            </a:pPr>
            <a:r>
              <a:rPr lang="en-US" smtClean="0">
                <a:ea typeface="ＭＳ Ｐゴシック" pitchFamily="-112" charset="-128"/>
              </a:rPr>
              <a:t>･Capitalize each word in the titles of articles, books, etc, but do not capitalize articles, short prepositions, or conjunctions unless one is the first word of the title or subtitle</a:t>
            </a:r>
          </a:p>
          <a:p>
            <a:pPr>
              <a:spcAft>
                <a:spcPts val="1200"/>
              </a:spcAft>
            </a:pPr>
            <a:r>
              <a:rPr lang="en-US" smtClean="0">
                <a:ea typeface="ＭＳ Ｐゴシック" pitchFamily="-112" charset="-128"/>
              </a:rPr>
              <a:t>･New to MLA 2009: Use italics (instead of underlining) for titles of larger works (books, magazines) and quotation marks for titles of shorter works (poems, articles)</a:t>
            </a:r>
          </a:p>
          <a:p>
            <a:pPr>
              <a:spcAft>
                <a:spcPts val="1200"/>
              </a:spcAft>
            </a:pPr>
            <a:endParaRPr lang="en-US" smtClean="0">
              <a:ea typeface="ＭＳ Ｐゴシック" pitchFamily="-112" charset="-128"/>
            </a:endParaRPr>
          </a:p>
          <a:p>
            <a:pPr>
              <a:spcAft>
                <a:spcPts val="1200"/>
              </a:spcAft>
            </a:pPr>
            <a:r>
              <a:rPr lang="en-US" smtClean="0">
                <a:ea typeface="ＭＳ Ｐゴシック" pitchFamily="-112" charset="-128"/>
              </a:rPr>
              <a:t>Listing Author Names</a:t>
            </a:r>
          </a:p>
          <a:p>
            <a:pPr>
              <a:spcAft>
                <a:spcPts val="1200"/>
              </a:spcAft>
            </a:pPr>
            <a:r>
              <a:rPr lang="en-US" smtClean="0">
                <a:ea typeface="ＭＳ Ｐゴシック" pitchFamily="-112" charset="-128"/>
              </a:rPr>
              <a:t>Entries are listed by author name (or, for entire edited collections, editor names). Author names are written last name first; middle names or middle initials follow the first name.</a:t>
            </a:r>
          </a:p>
          <a:p>
            <a:pPr>
              <a:spcAft>
                <a:spcPts val="1200"/>
              </a:spcAft>
            </a:pPr>
            <a:r>
              <a:rPr lang="en-US" smtClean="0">
                <a:ea typeface="ＭＳ Ｐゴシック" pitchFamily="-112" charset="-128"/>
              </a:rPr>
              <a:t>Do not list titles (Dr., Sir, Saint, etc.) or degrees (PhD, MA, DDS, etc.) with names. A book listing an author named "John Bigbrain, PhD" appears simply as "Bigbrain, John"; do, however, include suffixes like "Jr." or "II." Putting it all together, a work by Dr. Martin Luther King, Jr. would be cited as "King, Martin Luther, Jr.," with the suffix following the first or middle name and a comma.</a:t>
            </a:r>
          </a:p>
          <a:p>
            <a:pPr>
              <a:spcAft>
                <a:spcPts val="1200"/>
              </a:spcAft>
            </a:pPr>
            <a:endParaRPr lang="en-US" smtClean="0">
              <a:ea typeface="ＭＳ Ｐゴシック" pitchFamily="-112" charset="-128"/>
            </a:endParaRPr>
          </a:p>
          <a:p>
            <a:pPr>
              <a:spcAft>
                <a:spcPts val="1200"/>
              </a:spcAft>
            </a:pPr>
            <a:r>
              <a:rPr lang="en-US" smtClean="0">
                <a:ea typeface="ＭＳ Ｐゴシック" pitchFamily="-112" charset="-128"/>
              </a:rPr>
              <a:t>More than One Work by an Author</a:t>
            </a:r>
          </a:p>
          <a:p>
            <a:pPr>
              <a:spcAft>
                <a:spcPts val="1200"/>
              </a:spcAft>
            </a:pPr>
            <a:r>
              <a:rPr lang="en-US" smtClean="0">
                <a:ea typeface="ＭＳ Ｐゴシック" pitchFamily="-112" charset="-128"/>
              </a:rPr>
              <a:t>If you have cited more than one work by a particular author, order the entries alphabetically by title, and use three hyphens in place of the author's name for every entry after the first.</a:t>
            </a:r>
          </a:p>
          <a:p>
            <a:pPr>
              <a:spcAft>
                <a:spcPts val="1200"/>
              </a:spcAft>
            </a:pPr>
            <a:endParaRPr lang="en-US" smtClean="0">
              <a:ea typeface="ＭＳ Ｐゴシック" pitchFamily="-112" charset="-128"/>
            </a:endParaRPr>
          </a:p>
          <a:p>
            <a:pPr>
              <a:spcAft>
                <a:spcPts val="1200"/>
              </a:spcAft>
            </a:pPr>
            <a:endParaRPr lang="en-US" smtClean="0">
              <a:ea typeface="ＭＳ Ｐゴシック" pitchFamily="-112" charset="-128"/>
            </a:endParaRPr>
          </a:p>
          <a:p>
            <a:pPr>
              <a:spcAft>
                <a:spcPts val="1200"/>
              </a:spcAft>
            </a:pPr>
            <a:r>
              <a:rPr lang="en-US" smtClean="0">
                <a:ea typeface="ＭＳ Ｐゴシック" pitchFamily="-112" charset="-128"/>
              </a:rPr>
              <a:t>Work with No Known Author</a:t>
            </a:r>
          </a:p>
          <a:p>
            <a:pPr>
              <a:spcAft>
                <a:spcPts val="1200"/>
              </a:spcAft>
            </a:pPr>
            <a:r>
              <a:rPr lang="en-US" smtClean="0">
                <a:ea typeface="ＭＳ Ｐゴシック" pitchFamily="-112" charset="-128"/>
              </a:rPr>
              <a:t>Alphabetize works with no known author by their title; use a shortened version of the title in the parenthetical citations in your paper.</a:t>
            </a:r>
          </a:p>
        </p:txBody>
      </p:sp>
      <p:sp>
        <p:nvSpPr>
          <p:cNvPr id="73732"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FBCBB711-7C03-4087-B7FF-E38A79D3F0C3}" type="slidenum">
              <a:rPr lang="en-US" sz="1200">
                <a:ea typeface="ＭＳ Ｐゴシック" pitchFamily="-112" charset="-128"/>
              </a:rPr>
              <a:pPr algn="r" eaLnBrk="0" hangingPunct="0"/>
              <a:t>25</a:t>
            </a:fld>
            <a:endParaRPr lang="en-US" sz="1200">
              <a:ea typeface="ＭＳ Ｐゴシック" pitchFamily="-112"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solidFill>
            <a:srgbClr val="FFFFFF"/>
          </a:solidFill>
          <a:ln/>
        </p:spPr>
      </p:sp>
      <p:sp>
        <p:nvSpPr>
          <p:cNvPr id="75779" name="Notes Placeholder 2"/>
          <p:cNvSpPr>
            <a:spLocks noGrp="1"/>
          </p:cNvSpPr>
          <p:nvPr>
            <p:ph type="body" idx="1"/>
          </p:nvPr>
        </p:nvSpPr>
        <p:spPr>
          <a:noFill/>
          <a:ln>
            <a:solidFill>
              <a:srgbClr val="000000"/>
            </a:solidFill>
          </a:ln>
        </p:spPr>
        <p:txBody>
          <a:bodyPr/>
          <a:lstStyle/>
          <a:p>
            <a:r>
              <a:rPr lang="en-US" smtClean="0">
                <a:ea typeface="ＭＳ Ｐゴシック" pitchFamily="-112" charset="-128"/>
              </a:rPr>
              <a:t>Works Cited Page: Books</a:t>
            </a:r>
          </a:p>
          <a:p>
            <a:endParaRPr lang="en-US" smtClean="0">
              <a:ea typeface="ＭＳ Ｐゴシック" pitchFamily="-112" charset="-128"/>
            </a:endParaRPr>
          </a:p>
          <a:p>
            <a:r>
              <a:rPr lang="en-US" smtClean="0">
                <a:ea typeface="ＭＳ Ｐゴシック" pitchFamily="-112" charset="-128"/>
              </a:rPr>
              <a:t>When you are gathering book sources, be sure to make note of the following bibliographic items: author name(s), book title, publication date, publisher, place of publication. The medium of publication for all “hard copy” books is Print.</a:t>
            </a:r>
          </a:p>
          <a:p>
            <a:endParaRPr lang="en-US" smtClean="0">
              <a:ea typeface="ＭＳ Ｐゴシック" pitchFamily="-112" charset="-128"/>
            </a:endParaRPr>
          </a:p>
          <a:p>
            <a:r>
              <a:rPr lang="en-US" smtClean="0">
                <a:ea typeface="ＭＳ Ｐゴシック" pitchFamily="-112" charset="-128"/>
              </a:rPr>
              <a:t>Book with More Than One Author</a:t>
            </a:r>
          </a:p>
          <a:p>
            <a:r>
              <a:rPr lang="en-US" smtClean="0">
                <a:ea typeface="ＭＳ Ｐゴシック" pitchFamily="-112" charset="-128"/>
              </a:rPr>
              <a:t>The first given name appears in last name, first name format; subsequent author names appear in first name last name format. If there are more than three authors, you may choose to list only the first author followed by the phrase et al. (Latin for "and others") in place of the subsequent authors' names, or you may list all the authors in the order in which their names appear on the title page. (Note that there is a period after “al” in “et al.” Also note that there is never a period after the “et” in “et al.”).</a:t>
            </a:r>
          </a:p>
          <a:p>
            <a:endParaRPr lang="en-US" smtClean="0">
              <a:ea typeface="ＭＳ Ｐゴシック" pitchFamily="-112" charset="-128"/>
            </a:endParaRPr>
          </a:p>
          <a:p>
            <a:r>
              <a:rPr lang="en-US" smtClean="0">
                <a:ea typeface="ＭＳ Ｐゴシック" pitchFamily="-112" charset="-128"/>
              </a:rPr>
              <a:t>Two or More Books by the Same Author</a:t>
            </a:r>
          </a:p>
          <a:p>
            <a:r>
              <a:rPr lang="en-US" smtClean="0">
                <a:ea typeface="ＭＳ Ｐゴシック" pitchFamily="-112" charset="-128"/>
              </a:rPr>
              <a:t>List works alphabetically by title. (Remember to ignore articles like A, An, and The.) Provide the author</a:t>
            </a:r>
            <a:r>
              <a:rPr lang="ja-JP" altLang="en-US" smtClean="0">
                <a:ea typeface="ＭＳ Ｐゴシック" pitchFamily="-112" charset="-128"/>
              </a:rPr>
              <a:t>ﾕ</a:t>
            </a:r>
            <a:r>
              <a:rPr lang="en-US" altLang="ja-JP" smtClean="0">
                <a:ea typeface="ＭＳ Ｐゴシック" pitchFamily="-112" charset="-128"/>
              </a:rPr>
              <a:t>s name in last name, first name format for the first entry only. For each subsequent entry by the same author, use three hyphens and a period.</a:t>
            </a:r>
          </a:p>
          <a:p>
            <a:endParaRPr lang="en-US" smtClean="0">
              <a:ea typeface="ＭＳ Ｐゴシック" pitchFamily="-112" charset="-128"/>
            </a:endParaRPr>
          </a:p>
          <a:p>
            <a:r>
              <a:rPr lang="en-US" smtClean="0">
                <a:ea typeface="ＭＳ Ｐゴシック" pitchFamily="-112" charset="-128"/>
              </a:rPr>
              <a:t>There are many other possible factors that may arise when citing books. For a more complete list of rules and examples see the OWL’s “MLA 2009 Works Cited Page: Books” at http://owl.english.purdue.edu/owl/resource/747/06/.</a:t>
            </a:r>
          </a:p>
        </p:txBody>
      </p:sp>
      <p:sp>
        <p:nvSpPr>
          <p:cNvPr id="75780"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E2D0C0FD-5037-4543-ADC7-CEAAB0055FB4}" type="slidenum">
              <a:rPr lang="en-US" sz="1200">
                <a:ea typeface="ＭＳ Ｐゴシック" pitchFamily="-112" charset="-128"/>
              </a:rPr>
              <a:pPr algn="r" eaLnBrk="0" hangingPunct="0"/>
              <a:t>26</a:t>
            </a:fld>
            <a:endParaRPr lang="en-US" sz="1200">
              <a:ea typeface="ＭＳ Ｐゴシック" pitchFamily="-112"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solidFill>
            <a:srgbClr val="FFFFFF"/>
          </a:solidFill>
          <a:ln/>
        </p:spPr>
      </p:sp>
      <p:sp>
        <p:nvSpPr>
          <p:cNvPr id="77827" name="Notes Placeholder 2"/>
          <p:cNvSpPr>
            <a:spLocks noGrp="1"/>
          </p:cNvSpPr>
          <p:nvPr>
            <p:ph type="body" idx="1"/>
          </p:nvPr>
        </p:nvSpPr>
        <p:spPr>
          <a:noFill/>
          <a:ln>
            <a:solidFill>
              <a:srgbClr val="000000"/>
            </a:solidFill>
          </a:ln>
        </p:spPr>
        <p:txBody>
          <a:bodyPr/>
          <a:lstStyle/>
          <a:p>
            <a:r>
              <a:rPr lang="en-US" b="1" smtClean="0">
                <a:ea typeface="ＭＳ Ｐゴシック" pitchFamily="-112" charset="-128"/>
              </a:rPr>
              <a:t>Article in a Magazine</a:t>
            </a:r>
          </a:p>
          <a:p>
            <a:r>
              <a:rPr lang="en-US" smtClean="0">
                <a:latin typeface="Verdana" pitchFamily="-112" charset="0"/>
                <a:ea typeface="ＭＳ Ｐゴシック" pitchFamily="-112" charset="-128"/>
              </a:rPr>
              <a:t>Cite by listing the article's author, putting the title of the article in quotations marks, and italicizing the periodical title. Follow with the date of publication. Remember to abbreviate the month. Please note the first example on this slide.</a:t>
            </a:r>
            <a:endParaRPr lang="en-US" b="1" smtClean="0">
              <a:ea typeface="ＭＳ Ｐゴシック" pitchFamily="-112" charset="-128"/>
            </a:endParaRPr>
          </a:p>
          <a:p>
            <a:endParaRPr lang="en-US" b="1" smtClean="0">
              <a:ea typeface="ＭＳ Ｐゴシック" pitchFamily="-112" charset="-128"/>
            </a:endParaRPr>
          </a:p>
          <a:p>
            <a:r>
              <a:rPr lang="en-US" b="1" smtClean="0">
                <a:ea typeface="ＭＳ Ｐゴシック" pitchFamily="-112" charset="-128"/>
              </a:rPr>
              <a:t>An Article in a Scholarly Journal</a:t>
            </a:r>
          </a:p>
          <a:p>
            <a:r>
              <a:rPr lang="en-US" smtClean="0">
                <a:latin typeface="Verdana" pitchFamily="-112" charset="0"/>
                <a:ea typeface="ＭＳ Ｐゴシック" pitchFamily="-112" charset="-128"/>
              </a:rPr>
              <a:t>In previous years, MLA required that researchers determine whether or not a scholarly journal employed continuous pagination (page numbers began at page one in the first issue of the years and page numbers took up where they left off in subsequent ones) or non-continuous pagination (page numbers begin at page one in every subsequent issue) in order to determine whether or not to include issue numbers in bibliographic entries. </a:t>
            </a:r>
            <a:r>
              <a:rPr lang="en-US" i="1" smtClean="0">
                <a:ea typeface="ＭＳ Ｐゴシック" pitchFamily="-112" charset="-128"/>
              </a:rPr>
              <a:t>The MLA Handbook for Writers of Research Papers</a:t>
            </a:r>
            <a:r>
              <a:rPr lang="en-US" smtClean="0">
                <a:latin typeface="Verdana" pitchFamily="-112" charset="0"/>
                <a:ea typeface="ＭＳ Ｐゴシック" pitchFamily="-112" charset="-128"/>
              </a:rPr>
              <a:t> 7th edition (2009) eliminates this step. Always provide issue numbers, when available. Please note the second example on this slide.</a:t>
            </a:r>
          </a:p>
          <a:p>
            <a:endParaRPr lang="en-US" smtClean="0">
              <a:latin typeface="Verdana" pitchFamily="-112" charset="0"/>
              <a:ea typeface="ＭＳ Ｐゴシック" pitchFamily="-112" charset="-128"/>
            </a:endParaRPr>
          </a:p>
          <a:p>
            <a:r>
              <a:rPr lang="en-US" smtClean="0">
                <a:latin typeface="Verdana" pitchFamily="-112" charset="0"/>
                <a:ea typeface="ＭＳ Ｐゴシック" pitchFamily="-112" charset="-128"/>
              </a:rPr>
              <a:t>There are many other types of periodical publication. For a more thorough list of examples, please see the OWL’s “</a:t>
            </a:r>
            <a:r>
              <a:rPr lang="en-US" b="1" smtClean="0">
                <a:solidFill>
                  <a:srgbClr val="70471D"/>
                </a:solidFill>
                <a:ea typeface="ＭＳ Ｐゴシック" pitchFamily="-112" charset="-128"/>
              </a:rPr>
              <a:t>MLA 2009 Works Cited: Periodicals</a:t>
            </a:r>
            <a:r>
              <a:rPr lang="en-US" smtClean="0">
                <a:latin typeface="Verdana" pitchFamily="-112" charset="0"/>
                <a:ea typeface="ＭＳ Ｐゴシック" pitchFamily="-112" charset="-128"/>
              </a:rPr>
              <a:t>” at </a:t>
            </a:r>
            <a:r>
              <a:rPr lang="en-US" smtClean="0">
                <a:ea typeface="ＭＳ Ｐゴシック" pitchFamily="-112" charset="-128"/>
              </a:rPr>
              <a:t>http://owl.english.purdue.edu/owl/resource/747/07/</a:t>
            </a:r>
          </a:p>
        </p:txBody>
      </p:sp>
      <p:sp>
        <p:nvSpPr>
          <p:cNvPr id="77828"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3A57D2E8-1F53-4FB7-ACE1-D628EAC6E9E4}" type="slidenum">
              <a:rPr lang="en-US" sz="1200">
                <a:ea typeface="ＭＳ Ｐゴシック" pitchFamily="-112" charset="-128"/>
              </a:rPr>
              <a:pPr algn="r" eaLnBrk="0" hangingPunct="0"/>
              <a:t>27</a:t>
            </a:fld>
            <a:endParaRPr lang="en-US" sz="1200">
              <a:ea typeface="ＭＳ Ｐゴシック" pitchFamily="-112"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solidFill>
            <a:srgbClr val="FFFFFF"/>
          </a:solidFill>
          <a:ln/>
        </p:spPr>
      </p:sp>
      <p:sp>
        <p:nvSpPr>
          <p:cNvPr id="79875" name="Notes Placeholder 2"/>
          <p:cNvSpPr>
            <a:spLocks noGrp="1"/>
          </p:cNvSpPr>
          <p:nvPr>
            <p:ph type="body" idx="1"/>
          </p:nvPr>
        </p:nvSpPr>
        <p:spPr>
          <a:noFill/>
          <a:ln>
            <a:solidFill>
              <a:srgbClr val="000000"/>
            </a:solidFill>
          </a:ln>
        </p:spPr>
        <p:txBody>
          <a:bodyPr/>
          <a:lstStyle/>
          <a:p>
            <a:r>
              <a:rPr lang="en-US" b="1" smtClean="0">
                <a:solidFill>
                  <a:srgbClr val="70471D"/>
                </a:solidFill>
                <a:ea typeface="ＭＳ Ｐゴシック" pitchFamily="-112" charset="-128"/>
              </a:rPr>
              <a:t>Works Cited: Electronic Sources (Web Publications)</a:t>
            </a:r>
          </a:p>
          <a:p>
            <a:r>
              <a:rPr lang="en-US" smtClean="0">
                <a:solidFill>
                  <a:srgbClr val="70471D"/>
                </a:solidFill>
                <a:ea typeface="ＭＳ Ｐゴシック" pitchFamily="-112" charset="-128"/>
              </a:rPr>
              <a:t>MLA lists electronic sources as </a:t>
            </a:r>
            <a:r>
              <a:rPr lang="en-US" i="1" smtClean="0">
                <a:solidFill>
                  <a:srgbClr val="70471D"/>
                </a:solidFill>
                <a:ea typeface="ＭＳ Ｐゴシック" pitchFamily="-112" charset="-128"/>
              </a:rPr>
              <a:t>Web Publications</a:t>
            </a:r>
            <a:r>
              <a:rPr lang="en-US" smtClean="0">
                <a:solidFill>
                  <a:srgbClr val="70471D"/>
                </a:solidFill>
                <a:ea typeface="ＭＳ Ｐゴシック" pitchFamily="-112" charset="-128"/>
              </a:rPr>
              <a:t>. Thus, when including the medium of publication for electronic sources, list the medium as </a:t>
            </a:r>
            <a:r>
              <a:rPr lang="en-US" i="1" smtClean="0">
                <a:solidFill>
                  <a:srgbClr val="70471D"/>
                </a:solidFill>
                <a:ea typeface="ＭＳ Ｐゴシック" pitchFamily="-112" charset="-128"/>
              </a:rPr>
              <a:t>Web</a:t>
            </a:r>
            <a:r>
              <a:rPr lang="en-US" smtClean="0">
                <a:solidFill>
                  <a:srgbClr val="70471D"/>
                </a:solidFill>
                <a:ea typeface="ＭＳ Ｐゴシック" pitchFamily="-112" charset="-128"/>
              </a:rPr>
              <a:t>.</a:t>
            </a:r>
          </a:p>
          <a:p>
            <a:endParaRPr lang="en-US" smtClean="0">
              <a:solidFill>
                <a:srgbClr val="70471D"/>
              </a:solidFill>
              <a:ea typeface="ＭＳ Ｐゴシック" pitchFamily="-112" charset="-128"/>
            </a:endParaRPr>
          </a:p>
          <a:p>
            <a:r>
              <a:rPr lang="en-US" b="1" smtClean="0">
                <a:ea typeface="ＭＳ Ｐゴシック" pitchFamily="-112" charset="-128"/>
              </a:rPr>
              <a:t>Citing an Entire Web Site</a:t>
            </a:r>
          </a:p>
          <a:p>
            <a:r>
              <a:rPr lang="en-US" smtClean="0">
                <a:ea typeface="ＭＳ Ｐゴシック" pitchFamily="-112" charset="-128"/>
              </a:rPr>
              <a:t>It is necessary to list your date of access because web postings are often updated, and information available on one date may no longer be available later. Be sure to include the complete address for the site. Remember to use </a:t>
            </a:r>
            <a:r>
              <a:rPr lang="en-US" i="1" smtClean="0">
                <a:ea typeface="ＭＳ Ｐゴシック" pitchFamily="-112" charset="-128"/>
              </a:rPr>
              <a:t>n.p.</a:t>
            </a:r>
            <a:r>
              <a:rPr lang="en-US" smtClean="0">
                <a:ea typeface="ＭＳ Ｐゴシック" pitchFamily="-112" charset="-128"/>
              </a:rPr>
              <a:t> if no publisher name is available and </a:t>
            </a:r>
            <a:r>
              <a:rPr lang="en-US" i="1" smtClean="0">
                <a:ea typeface="ＭＳ Ｐゴシック" pitchFamily="-112" charset="-128"/>
              </a:rPr>
              <a:t>n.d.</a:t>
            </a:r>
            <a:r>
              <a:rPr lang="en-US" smtClean="0">
                <a:ea typeface="ＭＳ Ｐゴシック" pitchFamily="-112" charset="-128"/>
              </a:rPr>
              <a:t> if not publishing date is given.</a:t>
            </a:r>
            <a:endParaRPr lang="en-US" smtClean="0">
              <a:solidFill>
                <a:srgbClr val="70471D"/>
              </a:solidFill>
              <a:ea typeface="ＭＳ Ｐゴシック" pitchFamily="-112" charset="-128"/>
            </a:endParaRPr>
          </a:p>
          <a:p>
            <a:endParaRPr lang="en-US" smtClean="0">
              <a:solidFill>
                <a:srgbClr val="70471D"/>
              </a:solidFill>
              <a:ea typeface="ＭＳ Ｐゴシック" pitchFamily="-112" charset="-128"/>
            </a:endParaRPr>
          </a:p>
          <a:p>
            <a:r>
              <a:rPr lang="en-US" smtClean="0">
                <a:solidFill>
                  <a:srgbClr val="70471D"/>
                </a:solidFill>
                <a:ea typeface="ＭＳ Ｐゴシック" pitchFamily="-112" charset="-128"/>
              </a:rPr>
              <a:t>It is always a good idea to maintain personal copies of electronic information, when possible. It is good practice to print or save Web pages or, better, using a program like Adobe Acrobat, to keep your own copies for future reference. Most Web browsers will include URL/electronic address information when you print, which makes later reference easy. Also, you might use the Bookmark function in your Web browser in order to return to documents more easily.</a:t>
            </a:r>
          </a:p>
          <a:p>
            <a:endParaRPr lang="en-US" smtClean="0">
              <a:solidFill>
                <a:srgbClr val="70471D"/>
              </a:solidFill>
              <a:ea typeface="ＭＳ Ｐゴシック" pitchFamily="-112" charset="-128"/>
            </a:endParaRPr>
          </a:p>
          <a:p>
            <a:r>
              <a:rPr lang="en-US" b="1" smtClean="0">
                <a:ea typeface="ＭＳ Ｐゴシック" pitchFamily="-112" charset="-128"/>
              </a:rPr>
              <a:t>Important Note on the Use of URLs in MLA</a:t>
            </a:r>
          </a:p>
          <a:p>
            <a:r>
              <a:rPr lang="en-US" smtClean="0">
                <a:ea typeface="ＭＳ Ｐゴシック" pitchFamily="-112" charset="-128"/>
              </a:rPr>
              <a:t>MLA no longer requires the use of URLs in MLA citations. Because Web addresses are not static (i.e. they change often) and because documents sometimes appear in multiple places on the Web (e.g. on multiple databases), MLA explains that most readers can find electronic sources via title or author searches in Internet Search Engines.</a:t>
            </a:r>
          </a:p>
          <a:p>
            <a:r>
              <a:rPr lang="en-US" i="1" smtClean="0">
                <a:ea typeface="ＭＳ Ｐゴシック" pitchFamily="-112" charset="-128"/>
              </a:rPr>
              <a:t>For instructors or editors that still wish to require the use of URLs</a:t>
            </a:r>
            <a:r>
              <a:rPr lang="en-US" smtClean="0">
                <a:ea typeface="ＭＳ Ｐゴシック" pitchFamily="-112" charset="-128"/>
              </a:rPr>
              <a:t>, MLA suggests that the URL appear in angle brackets after the date of access. Break URLs only after slashes. </a:t>
            </a:r>
            <a:r>
              <a:rPr lang="en-US" b="1" smtClean="0">
                <a:ea typeface="ＭＳ Ｐゴシック" pitchFamily="-112" charset="-128"/>
              </a:rPr>
              <a:t>See previous slide comment.</a:t>
            </a:r>
            <a:endParaRPr lang="en-US" smtClean="0">
              <a:ea typeface="ＭＳ Ｐゴシック" pitchFamily="-112" charset="-128"/>
            </a:endParaRPr>
          </a:p>
          <a:p>
            <a:endParaRPr lang="en-US" smtClean="0">
              <a:ea typeface="ＭＳ Ｐゴシック" pitchFamily="-112" charset="-128"/>
            </a:endParaRPr>
          </a:p>
          <a:p>
            <a:r>
              <a:rPr lang="en-US" smtClean="0">
                <a:ea typeface="ＭＳ Ｐゴシック" pitchFamily="-112" charset="-128"/>
              </a:rPr>
              <a:t>There are many other possible kinds of sources that can be cited from the Internet. For a more thorough list of examples, see the OWL’s “</a:t>
            </a:r>
            <a:r>
              <a:rPr lang="en-US" b="1" smtClean="0">
                <a:solidFill>
                  <a:srgbClr val="70471D"/>
                </a:solidFill>
                <a:ea typeface="ＭＳ Ｐゴシック" pitchFamily="-112" charset="-128"/>
              </a:rPr>
              <a:t>MLA 2009 Works Cited: Electronic Sources (Web Publications)</a:t>
            </a:r>
            <a:r>
              <a:rPr lang="en-US" smtClean="0">
                <a:ea typeface="ＭＳ Ｐゴシック" pitchFamily="-112" charset="-128"/>
              </a:rPr>
              <a:t>” at http://owl.english.purdue.edu/owl/resource/747/08/</a:t>
            </a:r>
          </a:p>
        </p:txBody>
      </p:sp>
      <p:sp>
        <p:nvSpPr>
          <p:cNvPr id="79876"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3B78C2D7-53D7-444E-8754-6E830A4EE195}" type="slidenum">
              <a:rPr lang="en-US" sz="1200">
                <a:ea typeface="ＭＳ Ｐゴシック" pitchFamily="-112" charset="-128"/>
              </a:rPr>
              <a:pPr algn="r" eaLnBrk="0" hangingPunct="0"/>
              <a:t>28</a:t>
            </a:fld>
            <a:endParaRPr lang="en-US" sz="1200">
              <a:ea typeface="ＭＳ Ｐゴシック" pitchFamily="-112"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p:cNvSpPr>
          <p:nvPr>
            <p:ph type="sldImg"/>
          </p:nvPr>
        </p:nvSpPr>
        <p:spPr>
          <a:ln/>
        </p:spPr>
      </p:sp>
      <p:sp>
        <p:nvSpPr>
          <p:cNvPr id="81923" name="Notes Placeholder 2"/>
          <p:cNvSpPr>
            <a:spLocks noGrp="1"/>
          </p:cNvSpPr>
          <p:nvPr>
            <p:ph type="body" idx="1"/>
          </p:nvPr>
        </p:nvSpPr>
        <p:spPr>
          <a:noFill/>
          <a:ln/>
        </p:spPr>
        <p:txBody>
          <a:bodyPr/>
          <a:lstStyle/>
          <a:p>
            <a:r>
              <a:rPr lang="en-US" smtClean="0">
                <a:ea typeface="ＭＳ Ｐゴシック" pitchFamily="-112" charset="-128"/>
              </a:rPr>
              <a:t>And here are some examples.</a:t>
            </a:r>
          </a:p>
        </p:txBody>
      </p:sp>
      <p:sp>
        <p:nvSpPr>
          <p:cNvPr id="81924" name="Slide Number Placeholder 3"/>
          <p:cNvSpPr>
            <a:spLocks noGrp="1"/>
          </p:cNvSpPr>
          <p:nvPr>
            <p:ph type="sldNum" sz="quarter" idx="5"/>
          </p:nvPr>
        </p:nvSpPr>
        <p:spPr>
          <a:noFill/>
        </p:spPr>
        <p:txBody>
          <a:bodyPr/>
          <a:lstStyle/>
          <a:p>
            <a:fld id="{EB6D9B41-8A78-4077-BCF0-10743548CA24}" type="slidenum">
              <a:rPr lang="en-US"/>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pPr eaLnBrk="1" hangingPunct="1">
              <a:lnSpc>
                <a:spcPct val="90000"/>
              </a:lnSpc>
            </a:pPr>
            <a:r>
              <a:rPr lang="en-US" i="1" smtClean="0">
                <a:ea typeface="ＭＳ Ｐゴシック" pitchFamily="-112" charset="-128"/>
              </a:rPr>
              <a:t>There are two main manuals for MLA formatting. MLA Handbook for Writers of Research Papers, 7th ed. and MLA Style Manual and Guide to Scholarly Publishing, 3rd ed. The Handbook is used mostly by undergraduate and graduate students when writing papers for class. The Style Manual is used by professionals who are formatting documents in preparation for publication (like journal articles, books, book chapters, etc.). Many formatting elements are the same between the two books. This presentation will mostly focus on MLA formatting and style concerns that affect writing research papers.</a:t>
            </a:r>
          </a:p>
          <a:p>
            <a:pPr eaLnBrk="1" hangingPunct="1">
              <a:lnSpc>
                <a:spcPct val="90000"/>
              </a:lnSpc>
            </a:pPr>
            <a:endParaRPr lang="en-US" i="1" smtClean="0">
              <a:ea typeface="ＭＳ Ｐゴシック" pitchFamily="-112" charset="-128"/>
            </a:endParaRPr>
          </a:p>
          <a:p>
            <a:pPr eaLnBrk="1" hangingPunct="1">
              <a:lnSpc>
                <a:spcPct val="90000"/>
              </a:lnSpc>
            </a:pPr>
            <a:r>
              <a:rPr lang="en-US" i="1" smtClean="0">
                <a:ea typeface="ＭＳ Ｐゴシック" pitchFamily="-112" charset="-128"/>
              </a:rPr>
              <a:t>MLA style is often used in the following disciplines: Humanties, languages, Literature, Linguistics, Philosophy, Communication, Religion, and others.</a:t>
            </a:r>
          </a:p>
          <a:p>
            <a:pPr eaLnBrk="1" hangingPunct="1">
              <a:lnSpc>
                <a:spcPct val="90000"/>
              </a:lnSpc>
            </a:pPr>
            <a:endParaRPr lang="en-US" i="1" smtClean="0">
              <a:ea typeface="ＭＳ Ｐゴシック" pitchFamily="-112" charset="-128"/>
            </a:endParaRPr>
          </a:p>
          <a:p>
            <a:pPr eaLnBrk="1" hangingPunct="1">
              <a:lnSpc>
                <a:spcPct val="90000"/>
              </a:lnSpc>
            </a:pPr>
            <a:r>
              <a:rPr lang="en-US" i="1" smtClean="0">
                <a:ea typeface="ＭＳ Ｐゴシック" pitchFamily="-112" charset="-128"/>
              </a:rPr>
              <a:t>MLA format provides writers with a uniform format for document layout and documenting sources. Proper MLA style shows that writers are conscientious of the standards of writing in their respective disciplines. Properly documenting sources also ensures that an author is not plagiarizing.</a:t>
            </a:r>
          </a:p>
        </p:txBody>
      </p:sp>
      <p:sp>
        <p:nvSpPr>
          <p:cNvPr id="20484" name="Slide Number Placeholder 3"/>
          <p:cNvSpPr>
            <a:spLocks noGrp="1"/>
          </p:cNvSpPr>
          <p:nvPr>
            <p:ph type="sldNum" sz="quarter" idx="5"/>
          </p:nvPr>
        </p:nvSpPr>
        <p:spPr>
          <a:noFill/>
        </p:spPr>
        <p:txBody>
          <a:bodyPr/>
          <a:lstStyle/>
          <a:p>
            <a:fld id="{FEB37CD3-2662-4493-A43E-F9D557DFF445}" type="slidenum">
              <a:rPr lang="en-US"/>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solidFill>
            <a:srgbClr val="FFFFFF"/>
          </a:solidFill>
          <a:ln/>
        </p:spPr>
      </p:sp>
      <p:sp>
        <p:nvSpPr>
          <p:cNvPr id="83971" name="Notes Placeholder 2"/>
          <p:cNvSpPr>
            <a:spLocks noGrp="1"/>
          </p:cNvSpPr>
          <p:nvPr>
            <p:ph type="body" idx="1"/>
          </p:nvPr>
        </p:nvSpPr>
        <p:spPr>
          <a:noFill/>
          <a:ln>
            <a:solidFill>
              <a:srgbClr val="000000"/>
            </a:solidFill>
          </a:ln>
        </p:spPr>
        <p:txBody>
          <a:bodyPr/>
          <a:lstStyle/>
          <a:p>
            <a:r>
              <a:rPr lang="en-US" b="1" smtClean="0">
                <a:solidFill>
                  <a:srgbClr val="70471D"/>
                </a:solidFill>
                <a:ea typeface="ＭＳ Ｐゴシック" pitchFamily="-112" charset="-128"/>
              </a:rPr>
              <a:t>Works Cited Page: Other Common Sources</a:t>
            </a:r>
          </a:p>
          <a:p>
            <a:endParaRPr lang="en-US" b="1" smtClean="0">
              <a:solidFill>
                <a:srgbClr val="70471D"/>
              </a:solidFill>
              <a:ea typeface="ＭＳ Ｐゴシック" pitchFamily="-112" charset="-128"/>
            </a:endParaRPr>
          </a:p>
          <a:p>
            <a:r>
              <a:rPr lang="en-US" b="1" smtClean="0">
                <a:ea typeface="ＭＳ Ｐゴシック" pitchFamily="-112" charset="-128"/>
              </a:rPr>
              <a:t>An Interview</a:t>
            </a:r>
            <a:endParaRPr lang="en-US" smtClean="0">
              <a:latin typeface="Verdana" pitchFamily="-112" charset="0"/>
              <a:ea typeface="ＭＳ Ｐゴシック" pitchFamily="-112" charset="-128"/>
            </a:endParaRPr>
          </a:p>
          <a:p>
            <a:r>
              <a:rPr lang="en-US" smtClean="0">
                <a:latin typeface="Verdana" pitchFamily="-112" charset="0"/>
                <a:ea typeface="ＭＳ Ｐゴシック" pitchFamily="-112" charset="-128"/>
              </a:rPr>
              <a:t>Personal interviews refer to those interviews that you conduct yourself. List the interview by the name of the interviewee. Include the descriptor Personal interview and the date of the interview.</a:t>
            </a:r>
          </a:p>
          <a:p>
            <a:endParaRPr lang="en-US" smtClean="0">
              <a:latin typeface="Verdana" pitchFamily="-112" charset="0"/>
              <a:ea typeface="ＭＳ Ｐゴシック" pitchFamily="-112" charset="-128"/>
            </a:endParaRPr>
          </a:p>
          <a:p>
            <a:r>
              <a:rPr lang="en-US" b="1" smtClean="0">
                <a:ea typeface="ＭＳ Ｐゴシック" pitchFamily="-112" charset="-128"/>
              </a:rPr>
              <a:t>Speeches, Lectures, or Other Oral Presentations (including Conference Presentations)</a:t>
            </a:r>
          </a:p>
          <a:p>
            <a:r>
              <a:rPr lang="en-US" smtClean="0">
                <a:latin typeface="Verdana" pitchFamily="-112" charset="0"/>
                <a:ea typeface="ＭＳ Ｐゴシック" pitchFamily="-112" charset="-128"/>
              </a:rPr>
              <a:t>Provide the speaker’s name. Then, give the title of the speech (if any) in quotation marks. Follow with the name of the meeting and organization, the location of the occasion, and the date. Use the descriptor that appropriately expresses the type of presentation (e.g. Address, Lecture, Reading, Keynote speech, Guest Lecture). Remember to use the abbreviation </a:t>
            </a:r>
            <a:r>
              <a:rPr lang="en-US" i="1" smtClean="0">
                <a:ea typeface="ＭＳ Ｐゴシック" pitchFamily="-112" charset="-128"/>
              </a:rPr>
              <a:t>n.p.</a:t>
            </a:r>
            <a:r>
              <a:rPr lang="en-US" smtClean="0">
                <a:latin typeface="Verdana" pitchFamily="-112" charset="0"/>
                <a:ea typeface="ＭＳ Ｐゴシック" pitchFamily="-112" charset="-128"/>
              </a:rPr>
              <a:t> if the publisher is not known; use </a:t>
            </a:r>
            <a:r>
              <a:rPr lang="en-US" i="1" smtClean="0">
                <a:ea typeface="ＭＳ Ｐゴシック" pitchFamily="-112" charset="-128"/>
              </a:rPr>
              <a:t>n.d.</a:t>
            </a:r>
            <a:r>
              <a:rPr lang="en-US" smtClean="0">
                <a:latin typeface="Verdana" pitchFamily="-112" charset="0"/>
                <a:ea typeface="ＭＳ Ｐゴシック" pitchFamily="-112" charset="-128"/>
              </a:rPr>
              <a:t> if the date is not known.</a:t>
            </a:r>
          </a:p>
          <a:p>
            <a:endParaRPr lang="en-US" smtClean="0">
              <a:latin typeface="Verdana" pitchFamily="-112" charset="0"/>
              <a:ea typeface="ＭＳ Ｐゴシック" pitchFamily="-112" charset="-128"/>
            </a:endParaRPr>
          </a:p>
          <a:p>
            <a:r>
              <a:rPr lang="en-US" b="1" smtClean="0">
                <a:ea typeface="ＭＳ Ｐゴシック" pitchFamily="-112" charset="-128"/>
              </a:rPr>
              <a:t>Films or Movies</a:t>
            </a:r>
          </a:p>
          <a:p>
            <a:r>
              <a:rPr lang="en-US" smtClean="0">
                <a:latin typeface="Verdana" pitchFamily="-112" charset="0"/>
                <a:ea typeface="ＭＳ Ｐゴシック" pitchFamily="-112" charset="-128"/>
              </a:rPr>
              <a:t>List films (in theaters or not yet on DVD or video) by their title. Include the name of the director (after the abbreviation “Dir.”), the film studio or distributor, and the release year. If relevant, list performer names after the director’s name. Use the abbreviation perf. to head the list. List film as the medium of publication.</a:t>
            </a:r>
          </a:p>
          <a:p>
            <a:endParaRPr lang="en-US" smtClean="0">
              <a:latin typeface="Verdana" pitchFamily="-112" charset="0"/>
              <a:ea typeface="ＭＳ Ｐゴシック" pitchFamily="-112" charset="-128"/>
            </a:endParaRPr>
          </a:p>
          <a:p>
            <a:r>
              <a:rPr lang="en-US" smtClean="0">
                <a:latin typeface="Verdana" pitchFamily="-112" charset="0"/>
                <a:ea typeface="ＭＳ Ｐゴシック" pitchFamily="-112" charset="-128"/>
              </a:rPr>
              <a:t>There are other common types of sources which include  broadcast television or radio programs, recorded films or movies, recorded television episodes, sound recordings, spoken word albums, digital files (PDFs, MP3s, JPEGs), paintings, sculptures, photographs, published conference processdings, and others. For a more thorough list of different kinds of commonly referenced sources, see the OWL’s “</a:t>
            </a:r>
            <a:r>
              <a:rPr lang="en-US" b="1" smtClean="0">
                <a:solidFill>
                  <a:srgbClr val="70471D"/>
                </a:solidFill>
                <a:ea typeface="ＭＳ Ｐゴシック" pitchFamily="-112" charset="-128"/>
              </a:rPr>
              <a:t>MLA 2009 Works Cited: Other Common Sources</a:t>
            </a:r>
            <a:r>
              <a:rPr lang="en-US" smtClean="0">
                <a:latin typeface="Verdana" pitchFamily="-112" charset="0"/>
                <a:ea typeface="ＭＳ Ｐゴシック" pitchFamily="-112" charset="-128"/>
              </a:rPr>
              <a:t>” at </a:t>
            </a:r>
            <a:r>
              <a:rPr lang="en-US" smtClean="0">
                <a:ea typeface="ＭＳ Ｐゴシック" pitchFamily="-112" charset="-128"/>
              </a:rPr>
              <a:t>http://owl.english.purdue.edu/owl/resource/747/09/  </a:t>
            </a:r>
            <a:r>
              <a:rPr lang="en-US" b="1" smtClean="0">
                <a:ea typeface="ＭＳ Ｐゴシック" pitchFamily="-112" charset="-128"/>
              </a:rPr>
              <a:t>Insert “For more information” slide after this one. You can download that slide from posted OWL PPTs.</a:t>
            </a:r>
            <a:endParaRPr lang="en-US" smtClean="0">
              <a:ea typeface="ＭＳ Ｐゴシック" pitchFamily="-112" charset="-128"/>
            </a:endParaRPr>
          </a:p>
        </p:txBody>
      </p:sp>
      <p:sp>
        <p:nvSpPr>
          <p:cNvPr id="83972"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8155E075-D135-4769-A21F-622E1D305B73}" type="slidenum">
              <a:rPr lang="en-US" sz="1200">
                <a:ea typeface="ＭＳ Ｐゴシック" pitchFamily="-112" charset="-128"/>
              </a:rPr>
              <a:pPr algn="r" eaLnBrk="0" hangingPunct="0"/>
              <a:t>30</a:t>
            </a:fld>
            <a:endParaRPr lang="en-US" sz="1200">
              <a:ea typeface="ＭＳ Ｐゴシック" pitchFamily="-112"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p:cNvSpPr>
          <p:nvPr>
            <p:ph type="sldImg"/>
          </p:nvPr>
        </p:nvSpPr>
        <p:spPr>
          <a:ln/>
        </p:spPr>
      </p:sp>
      <p:sp>
        <p:nvSpPr>
          <p:cNvPr id="86019" name="Notes Placeholder 2"/>
          <p:cNvSpPr>
            <a:spLocks noGrp="1"/>
          </p:cNvSpPr>
          <p:nvPr>
            <p:ph type="body" idx="1"/>
          </p:nvPr>
        </p:nvSpPr>
        <p:spPr>
          <a:noFill/>
          <a:ln/>
        </p:spPr>
        <p:txBody>
          <a:bodyPr/>
          <a:lstStyle/>
          <a:p>
            <a:r>
              <a:rPr lang="en-US" smtClean="0">
                <a:ea typeface="ＭＳ Ｐゴシック" pitchFamily="-112" charset="-128"/>
              </a:rPr>
              <a:t>Here is a film example.</a:t>
            </a:r>
          </a:p>
        </p:txBody>
      </p:sp>
      <p:sp>
        <p:nvSpPr>
          <p:cNvPr id="86020" name="Slide Number Placeholder 3"/>
          <p:cNvSpPr>
            <a:spLocks noGrp="1"/>
          </p:cNvSpPr>
          <p:nvPr>
            <p:ph type="sldNum" sz="quarter" idx="5"/>
          </p:nvPr>
        </p:nvSpPr>
        <p:spPr>
          <a:noFill/>
        </p:spPr>
        <p:txBody>
          <a:bodyPr/>
          <a:lstStyle/>
          <a:p>
            <a:fld id="{407162B7-A4E2-450B-A3C5-D01F42DA7A6A}" type="slidenum">
              <a:rPr lang="en-US"/>
              <a:pPr/>
              <a:t>31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pPr eaLnBrk="1" hangingPunct="1">
              <a:lnSpc>
                <a:spcPct val="90000"/>
              </a:lnSpc>
            </a:pPr>
            <a:r>
              <a:rPr lang="en-US" smtClean="0">
                <a:ea typeface="ＭＳ Ｐゴシック" pitchFamily="-112" charset="-128"/>
              </a:rPr>
              <a:t>This slide presents three basic areas regulated by MLA students need to be aware of—document format, in-text citations, and Works Cited. The following slides provide detailed explanations regarding each area.</a:t>
            </a:r>
          </a:p>
        </p:txBody>
      </p:sp>
      <p:sp>
        <p:nvSpPr>
          <p:cNvPr id="22532" name="Slide Number Placeholder 3"/>
          <p:cNvSpPr>
            <a:spLocks noGrp="1"/>
          </p:cNvSpPr>
          <p:nvPr>
            <p:ph type="sldNum" sz="quarter" idx="5"/>
          </p:nvPr>
        </p:nvSpPr>
        <p:spPr>
          <a:noFill/>
        </p:spPr>
        <p:txBody>
          <a:bodyPr/>
          <a:lstStyle/>
          <a:p>
            <a:fld id="{9A83AFAB-BBB8-45EA-9913-035B059E2372}"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solidFill>
            <a:srgbClr val="FFFFFF"/>
          </a:solidFill>
          <a:ln/>
        </p:spPr>
      </p:sp>
      <p:sp>
        <p:nvSpPr>
          <p:cNvPr id="26627" name="Notes Placeholder 2"/>
          <p:cNvSpPr>
            <a:spLocks noGrp="1"/>
          </p:cNvSpPr>
          <p:nvPr>
            <p:ph type="body" idx="1"/>
          </p:nvPr>
        </p:nvSpPr>
        <p:spPr>
          <a:noFill/>
          <a:ln>
            <a:solidFill>
              <a:srgbClr val="000000"/>
            </a:solidFill>
          </a:ln>
        </p:spPr>
        <p:txBody>
          <a:bodyPr/>
          <a:lstStyle/>
          <a:p>
            <a:pPr eaLnBrk="1" hangingPunct="1">
              <a:lnSpc>
                <a:spcPct val="90000"/>
              </a:lnSpc>
            </a:pPr>
            <a:r>
              <a:rPr lang="en-US" smtClean="0">
                <a:ea typeface="ＭＳ Ｐゴシック" pitchFamily="-112" charset="-128"/>
              </a:rPr>
              <a:t>Many instructors who require their students to use MLA formatting and citation style have small exceptions to different MLA rules. Every bit of instruction and direction given in this presentation comes with this recommendation: ALWAYS follow the specific instructions given by your instructor.</a:t>
            </a:r>
          </a:p>
        </p:txBody>
      </p:sp>
      <p:sp>
        <p:nvSpPr>
          <p:cNvPr id="26628"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899CAE25-DE75-447D-B377-FD35AD2EAFF6}" type="slidenum">
              <a:rPr lang="en-US" sz="1200">
                <a:ea typeface="ＭＳ Ｐゴシック" pitchFamily="-112" charset="-128"/>
              </a:rPr>
              <a:pPr algn="r" eaLnBrk="0" hangingPunct="0"/>
              <a:t>5</a:t>
            </a:fld>
            <a:endParaRPr lang="en-US" sz="1200">
              <a:ea typeface="ＭＳ Ｐゴシック" pitchFamily="-112"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pPr eaLnBrk="1" hangingPunct="1">
              <a:lnSpc>
                <a:spcPct val="90000"/>
              </a:lnSpc>
            </a:pPr>
            <a:r>
              <a:rPr lang="en-US" smtClean="0">
                <a:ea typeface="ＭＳ Ｐゴシック" pitchFamily="-112" charset="-128"/>
              </a:rPr>
              <a:t>･Type your paper on a computer and print it out on standard, white 8.5 x 11-inch paper</a:t>
            </a:r>
          </a:p>
          <a:p>
            <a:pPr eaLnBrk="1" hangingPunct="1">
              <a:lnSpc>
                <a:spcPct val="90000"/>
              </a:lnSpc>
            </a:pPr>
            <a:r>
              <a:rPr lang="en-US" smtClean="0">
                <a:ea typeface="ＭＳ Ｐゴシック" pitchFamily="-112" charset="-128"/>
              </a:rPr>
              <a:t>･Double-space the text of your paper, and use a legible font (e.g. Times New Roman). Whatever font you choose, MLA recommends that the regular and italics type styles contrast enough that they are recognizable one from another. The font size should be 12 pt</a:t>
            </a:r>
          </a:p>
          <a:p>
            <a:pPr eaLnBrk="1" hangingPunct="1">
              <a:lnSpc>
                <a:spcPct val="90000"/>
              </a:lnSpc>
            </a:pPr>
            <a:r>
              <a:rPr lang="en-US" smtClean="0">
                <a:ea typeface="ＭＳ Ｐゴシック" pitchFamily="-112" charset="-128"/>
              </a:rPr>
              <a:t>･Leave only one space after periods or other punctuation marks (unless otherwise instructed by your instructor).</a:t>
            </a:r>
          </a:p>
          <a:p>
            <a:pPr eaLnBrk="1" hangingPunct="1">
              <a:lnSpc>
                <a:spcPct val="90000"/>
              </a:lnSpc>
            </a:pPr>
            <a:r>
              <a:rPr lang="en-US" smtClean="0">
                <a:ea typeface="ＭＳ Ｐゴシック" pitchFamily="-112" charset="-128"/>
              </a:rPr>
              <a:t>･Set the margins of your document to 1 inch on all sides</a:t>
            </a:r>
          </a:p>
          <a:p>
            <a:pPr eaLnBrk="1" hangingPunct="1">
              <a:lnSpc>
                <a:spcPct val="90000"/>
              </a:lnSpc>
            </a:pPr>
            <a:r>
              <a:rPr lang="en-US" smtClean="0">
                <a:ea typeface="ＭＳ Ｐゴシック" pitchFamily="-112" charset="-128"/>
              </a:rPr>
              <a:t>･Indent the first line of paragraphs one half-inch from the left margin. MLA recommends that you use the Tab key as opposed to pushing the Space Bar five times.</a:t>
            </a:r>
          </a:p>
        </p:txBody>
      </p:sp>
      <p:sp>
        <p:nvSpPr>
          <p:cNvPr id="28676" name="Slide Number Placeholder 3"/>
          <p:cNvSpPr>
            <a:spLocks noGrp="1"/>
          </p:cNvSpPr>
          <p:nvPr>
            <p:ph type="sldNum" sz="quarter" idx="5"/>
          </p:nvPr>
        </p:nvSpPr>
        <p:spPr>
          <a:noFill/>
        </p:spPr>
        <p:txBody>
          <a:bodyPr/>
          <a:lstStyle/>
          <a:p>
            <a:fld id="{E593C1A4-348F-43E2-9267-D64364D55DF4}"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solidFill>
            <a:srgbClr val="FFFFFF"/>
          </a:solidFill>
          <a:ln/>
        </p:spPr>
      </p:sp>
      <p:sp>
        <p:nvSpPr>
          <p:cNvPr id="30723" name="Notes Placeholder 2"/>
          <p:cNvSpPr>
            <a:spLocks noGrp="1"/>
          </p:cNvSpPr>
          <p:nvPr>
            <p:ph type="body" idx="1"/>
          </p:nvPr>
        </p:nvSpPr>
        <p:spPr>
          <a:noFill/>
          <a:ln>
            <a:solidFill>
              <a:srgbClr val="000000"/>
            </a:solidFill>
          </a:ln>
        </p:spPr>
        <p:txBody>
          <a:bodyPr/>
          <a:lstStyle/>
          <a:p>
            <a:pPr eaLnBrk="1" hangingPunct="1">
              <a:lnSpc>
                <a:spcPct val="90000"/>
              </a:lnSpc>
            </a:pPr>
            <a:r>
              <a:rPr lang="en-US" smtClean="0">
                <a:ea typeface="ＭＳ Ｐゴシック" pitchFamily="-112" charset="-128"/>
              </a:rPr>
              <a:t>･Create a header that numbers all pages consecutively in the upper right-hand corner, one-half inch from the top and flush with the right margin. (Note: Your instructor may ask that you omit the number on your first page. Always follow your instructor's guidelines.)</a:t>
            </a:r>
          </a:p>
          <a:p>
            <a:pPr eaLnBrk="1" hangingPunct="1">
              <a:lnSpc>
                <a:spcPct val="90000"/>
              </a:lnSpc>
            </a:pPr>
            <a:r>
              <a:rPr lang="en-US" smtClean="0">
                <a:ea typeface="ＭＳ Ｐゴシック" pitchFamily="-112" charset="-128"/>
              </a:rPr>
              <a:t>･Use italics throughout your essay for the titles of longer works and, only when absolutely necessary, providing emphasis</a:t>
            </a:r>
          </a:p>
          <a:p>
            <a:pPr eaLnBrk="1" hangingPunct="1">
              <a:lnSpc>
                <a:spcPct val="90000"/>
              </a:lnSpc>
            </a:pPr>
            <a:r>
              <a:rPr lang="en-US" smtClean="0">
                <a:ea typeface="ＭＳ Ｐゴシック" pitchFamily="-112" charset="-128"/>
              </a:rPr>
              <a:t>･If you have any endnotes, include them on a separate page before your Works Cited page. Entitle the section Notes (centered, unformatted).</a:t>
            </a:r>
          </a:p>
        </p:txBody>
      </p:sp>
      <p:sp>
        <p:nvSpPr>
          <p:cNvPr id="30724"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EE8BCE7A-0EB4-44F3-8EEC-43ECD0075BE7}" type="slidenum">
              <a:rPr lang="en-US" sz="1200">
                <a:ea typeface="ＭＳ Ｐゴシック" pitchFamily="-112" charset="-128"/>
              </a:rPr>
              <a:pPr algn="r" eaLnBrk="0" hangingPunct="0"/>
              <a:t>7</a:t>
            </a:fld>
            <a:endParaRPr lang="en-US" sz="1200">
              <a:ea typeface="ＭＳ Ｐゴシック" pitchFamily="-112"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solidFill>
            <a:srgbClr val="FFFFFF"/>
          </a:solidFill>
          <a:ln/>
        </p:spPr>
      </p:sp>
      <p:sp>
        <p:nvSpPr>
          <p:cNvPr id="32771" name="Notes Placeholder 2"/>
          <p:cNvSpPr>
            <a:spLocks noGrp="1"/>
          </p:cNvSpPr>
          <p:nvPr>
            <p:ph type="body" idx="1"/>
          </p:nvPr>
        </p:nvSpPr>
        <p:spPr>
          <a:noFill/>
          <a:ln>
            <a:solidFill>
              <a:srgbClr val="000000"/>
            </a:solidFill>
          </a:ln>
        </p:spPr>
        <p:txBody>
          <a:bodyPr/>
          <a:lstStyle/>
          <a:p>
            <a:pPr lvl="2"/>
            <a:r>
              <a:rPr lang="en-US" smtClean="0">
                <a:ea typeface="ＭＳ Ｐゴシック" pitchFamily="-112" charset="-128"/>
              </a:rPr>
              <a:t>･Do not make a title page for your paper unless specifically requested</a:t>
            </a:r>
          </a:p>
          <a:p>
            <a:pPr lvl="2"/>
            <a:r>
              <a:rPr lang="en-US" smtClean="0">
                <a:ea typeface="ＭＳ Ｐゴシック" pitchFamily="-112" charset="-128"/>
              </a:rPr>
              <a:t>･In the upper left-hand corner of the first page, list your name, your instructor's name, the course, and the date. Again, be sure to use double-spaced text.</a:t>
            </a:r>
          </a:p>
          <a:p>
            <a:pPr lvl="2"/>
            <a:r>
              <a:rPr lang="en-US" smtClean="0">
                <a:ea typeface="ＭＳ Ｐゴシック" pitchFamily="-112" charset="-128"/>
              </a:rPr>
              <a:t>･Double space again and center the title.</a:t>
            </a:r>
          </a:p>
          <a:p>
            <a:pPr lvl="2"/>
            <a:r>
              <a:rPr lang="en-US" smtClean="0">
                <a:ea typeface="ＭＳ Ｐゴシック" pitchFamily="-112" charset="-128"/>
              </a:rPr>
              <a:t>Do not underline, italicize, or place your title in quotation marks; write the title in Title Case (standard capitalization), not in all capital letters.</a:t>
            </a:r>
          </a:p>
          <a:p>
            <a:pPr lvl="2"/>
            <a:r>
              <a:rPr lang="en-US" smtClean="0">
                <a:ea typeface="ＭＳ Ｐゴシック" pitchFamily="-112" charset="-128"/>
              </a:rPr>
              <a:t>･Use quotation marks and/or italics when referring to other works in your title, just as you would in your text: Fear and Loathing in Las Vegas as Morality Play; Human Weariness in "After Apple Picking”</a:t>
            </a:r>
          </a:p>
          <a:p>
            <a:pPr lvl="2"/>
            <a:r>
              <a:rPr lang="en-US" smtClean="0">
                <a:ea typeface="ＭＳ Ｐゴシック" pitchFamily="-112" charset="-128"/>
              </a:rPr>
              <a:t>･Double space between the title and the first line of the text.</a:t>
            </a:r>
          </a:p>
          <a:p>
            <a:pPr lvl="2"/>
            <a:r>
              <a:rPr lang="en-US" smtClean="0">
                <a:ea typeface="ＭＳ Ｐゴシック" pitchFamily="-112" charset="-128"/>
              </a:rPr>
              <a:t>･Create a header in the upper right-hand corner that includes your last name, followed by a space with a page number; number all pages consecutively with Arabic numerals (1, 2, 3, 4, etc.), one-half inch from the top and flush with the right margin. (Note: Your instructor or other readers may ask that you omit last name/page number header on your first page. Always follow instructor guidelines.)</a:t>
            </a:r>
          </a:p>
        </p:txBody>
      </p:sp>
      <p:sp>
        <p:nvSpPr>
          <p:cNvPr id="32772"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0849E6BF-8BA0-494B-83C1-615904F6F7EE}" type="slidenum">
              <a:rPr lang="en-US" sz="1200">
                <a:ea typeface="ＭＳ Ｐゴシック" pitchFamily="-112" charset="-128"/>
              </a:rPr>
              <a:pPr algn="r" eaLnBrk="0" hangingPunct="0"/>
              <a:t>8</a:t>
            </a:fld>
            <a:endParaRPr lang="en-US" sz="1200">
              <a:ea typeface="ＭＳ Ｐゴシック" pitchFamily="-112"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solidFill>
            <a:srgbClr val="FFFFFF"/>
          </a:solidFill>
          <a:ln/>
        </p:spPr>
      </p:sp>
      <p:sp>
        <p:nvSpPr>
          <p:cNvPr id="34819" name="Notes Placeholder 2"/>
          <p:cNvSpPr>
            <a:spLocks noGrp="1"/>
          </p:cNvSpPr>
          <p:nvPr>
            <p:ph type="body" idx="1"/>
          </p:nvPr>
        </p:nvSpPr>
        <p:spPr>
          <a:noFill/>
          <a:ln>
            <a:solidFill>
              <a:srgbClr val="000000"/>
            </a:solidFill>
          </a:ln>
        </p:spPr>
        <p:txBody>
          <a:bodyPr/>
          <a:lstStyle/>
          <a:p>
            <a:pPr lvl="2"/>
            <a:r>
              <a:rPr lang="en-US" smtClean="0">
                <a:ea typeface="ＭＳ Ｐゴシック" pitchFamily="-112" charset="-128"/>
              </a:rPr>
              <a:t>･Do not make a title page for your paper unless specifically requested</a:t>
            </a:r>
          </a:p>
          <a:p>
            <a:pPr lvl="2"/>
            <a:r>
              <a:rPr lang="en-US" smtClean="0">
                <a:ea typeface="ＭＳ Ｐゴシック" pitchFamily="-112" charset="-128"/>
              </a:rPr>
              <a:t>･In the upper left-hand corner of the first page, list your name, your instructor's name, the course, and the date. Again, be sure to use double-spaced text.</a:t>
            </a:r>
          </a:p>
          <a:p>
            <a:pPr lvl="2"/>
            <a:r>
              <a:rPr lang="en-US" smtClean="0">
                <a:ea typeface="ＭＳ Ｐゴシック" pitchFamily="-112" charset="-128"/>
              </a:rPr>
              <a:t>･Double space again and center the title.</a:t>
            </a:r>
          </a:p>
          <a:p>
            <a:pPr lvl="2"/>
            <a:r>
              <a:rPr lang="en-US" smtClean="0">
                <a:ea typeface="ＭＳ Ｐゴシック" pitchFamily="-112" charset="-128"/>
              </a:rPr>
              <a:t>Do not underline, italicize, or place your title in quotation marks; write the title in Title Case (standard capitalization), not in all capital letters.</a:t>
            </a:r>
          </a:p>
          <a:p>
            <a:pPr lvl="2"/>
            <a:r>
              <a:rPr lang="en-US" smtClean="0">
                <a:ea typeface="ＭＳ Ｐゴシック" pitchFamily="-112" charset="-128"/>
              </a:rPr>
              <a:t>･Use quotation marks and/or italics when referring to other works in your title, just as you would in your text: Fear and Loathing in Las Vegas as Morality Play; Human Weariness in "After Apple Picking”</a:t>
            </a:r>
          </a:p>
          <a:p>
            <a:pPr lvl="2"/>
            <a:r>
              <a:rPr lang="en-US" smtClean="0">
                <a:ea typeface="ＭＳ Ｐゴシック" pitchFamily="-112" charset="-128"/>
              </a:rPr>
              <a:t>･Double space between the title and the first line of the text.</a:t>
            </a:r>
          </a:p>
          <a:p>
            <a:pPr lvl="2"/>
            <a:r>
              <a:rPr lang="en-US" smtClean="0">
                <a:ea typeface="ＭＳ Ｐゴシック" pitchFamily="-112" charset="-128"/>
              </a:rPr>
              <a:t>･Create a header in the upper right-hand corner that includes your last name, followed by a space with a page number; number all pages consecutively with Arabic numerals (1, 2, 3, 4, etc.), one-half inch from the top and flush with the right margin. (Note: Your instructor or other readers may ask that you omit last name/page number header on your first page. Always follow instructor guidelines.)</a:t>
            </a:r>
          </a:p>
        </p:txBody>
      </p:sp>
      <p:sp>
        <p:nvSpPr>
          <p:cNvPr id="34820"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DD677A91-C8F4-45C1-B80E-B203A4E71130}" type="slidenum">
              <a:rPr lang="en-US" sz="1200">
                <a:ea typeface="ＭＳ Ｐゴシック" pitchFamily="-112" charset="-128"/>
              </a:rPr>
              <a:pPr algn="r" eaLnBrk="0" hangingPunct="0"/>
              <a:t>9</a:t>
            </a:fld>
            <a:endParaRPr lang="en-US" sz="1200">
              <a:ea typeface="ＭＳ Ｐゴシック" pitchFamily="-11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447800"/>
            <a:ext cx="7772400" cy="1143000"/>
          </a:xfrm>
        </p:spPr>
        <p:txBody>
          <a:bodyPr/>
          <a:lstStyle>
            <a:lvl1pPr>
              <a:defRPr sz="400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295400" y="2819400"/>
            <a:ext cx="6400800" cy="838200"/>
          </a:xfrm>
        </p:spPr>
        <p:txBody>
          <a:bodyPr/>
          <a:lstStyle>
            <a:lvl1pPr marL="0" indent="0" algn="ctr">
              <a:buFontTx/>
              <a:buNone/>
              <a:defRPr sz="2800" i="1"/>
            </a:lvl1pPr>
          </a:lstStyle>
          <a:p>
            <a:r>
              <a:rPr lang="en-US" smtClean="0"/>
              <a:t>Click to edit Master subtitle style</a:t>
            </a:r>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76200"/>
            <a:ext cx="201930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76200"/>
            <a:ext cx="590550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219200"/>
            <a:ext cx="39624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39624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76200"/>
            <a:ext cx="77724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33400" y="1219200"/>
            <a:ext cx="80772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15"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ransition spd="med"/>
  <p:txStyles>
    <p:titleStyle>
      <a:lvl1pPr algn="ctr" rtl="0" eaLnBrk="0" fontAlgn="base" hangingPunct="0">
        <a:spcBef>
          <a:spcPct val="0"/>
        </a:spcBef>
        <a:spcAft>
          <a:spcPct val="0"/>
        </a:spcAft>
        <a:defRPr sz="3600">
          <a:solidFill>
            <a:schemeClr val="tx2"/>
          </a:solidFill>
          <a:latin typeface="+mj-lt"/>
          <a:ea typeface="+mj-ea"/>
          <a:cs typeface="ＭＳ Ｐゴシック"/>
        </a:defRPr>
      </a:lvl1pPr>
      <a:lvl2pPr algn="ctr" rtl="0" eaLnBrk="0" fontAlgn="base" hangingPunct="0">
        <a:spcBef>
          <a:spcPct val="0"/>
        </a:spcBef>
        <a:spcAft>
          <a:spcPct val="0"/>
        </a:spcAft>
        <a:defRPr sz="3600">
          <a:solidFill>
            <a:schemeClr val="tx2"/>
          </a:solidFill>
          <a:latin typeface="Arial Black" pitchFamily="1" charset="0"/>
          <a:ea typeface="ＭＳ Ｐゴシック" pitchFamily="1" charset="-128"/>
          <a:cs typeface="ＭＳ Ｐゴシック"/>
        </a:defRPr>
      </a:lvl2pPr>
      <a:lvl3pPr algn="ctr" rtl="0" eaLnBrk="0" fontAlgn="base" hangingPunct="0">
        <a:spcBef>
          <a:spcPct val="0"/>
        </a:spcBef>
        <a:spcAft>
          <a:spcPct val="0"/>
        </a:spcAft>
        <a:defRPr sz="3600">
          <a:solidFill>
            <a:schemeClr val="tx2"/>
          </a:solidFill>
          <a:latin typeface="Arial Black" pitchFamily="1" charset="0"/>
          <a:ea typeface="ＭＳ Ｐゴシック" pitchFamily="1" charset="-128"/>
          <a:cs typeface="ＭＳ Ｐゴシック"/>
        </a:defRPr>
      </a:lvl3pPr>
      <a:lvl4pPr algn="ctr" rtl="0" eaLnBrk="0" fontAlgn="base" hangingPunct="0">
        <a:spcBef>
          <a:spcPct val="0"/>
        </a:spcBef>
        <a:spcAft>
          <a:spcPct val="0"/>
        </a:spcAft>
        <a:defRPr sz="3600">
          <a:solidFill>
            <a:schemeClr val="tx2"/>
          </a:solidFill>
          <a:latin typeface="Arial Black" pitchFamily="1" charset="0"/>
          <a:ea typeface="ＭＳ Ｐゴシック" pitchFamily="1" charset="-128"/>
          <a:cs typeface="ＭＳ Ｐゴシック"/>
        </a:defRPr>
      </a:lvl4pPr>
      <a:lvl5pPr algn="ctr" rtl="0" eaLnBrk="0" fontAlgn="base" hangingPunct="0">
        <a:spcBef>
          <a:spcPct val="0"/>
        </a:spcBef>
        <a:spcAft>
          <a:spcPct val="0"/>
        </a:spcAft>
        <a:defRPr sz="3600">
          <a:solidFill>
            <a:schemeClr val="tx2"/>
          </a:solidFill>
          <a:latin typeface="Arial Black" pitchFamily="1" charset="0"/>
          <a:ea typeface="ＭＳ Ｐゴシック" pitchFamily="1" charset="-128"/>
          <a:cs typeface="ＭＳ Ｐゴシック"/>
        </a:defRPr>
      </a:lvl5pPr>
      <a:lvl6pPr marL="457200" algn="ctr" rtl="0" eaLnBrk="1" fontAlgn="base" hangingPunct="1">
        <a:spcBef>
          <a:spcPct val="0"/>
        </a:spcBef>
        <a:spcAft>
          <a:spcPct val="0"/>
        </a:spcAft>
        <a:defRPr sz="3600">
          <a:solidFill>
            <a:schemeClr val="tx2"/>
          </a:solidFill>
          <a:latin typeface="Arial Black" pitchFamily="1" charset="0"/>
          <a:ea typeface="ＭＳ Ｐゴシック" pitchFamily="1" charset="-128"/>
        </a:defRPr>
      </a:lvl6pPr>
      <a:lvl7pPr marL="914400" algn="ctr" rtl="0" eaLnBrk="1" fontAlgn="base" hangingPunct="1">
        <a:spcBef>
          <a:spcPct val="0"/>
        </a:spcBef>
        <a:spcAft>
          <a:spcPct val="0"/>
        </a:spcAft>
        <a:defRPr sz="3600">
          <a:solidFill>
            <a:schemeClr val="tx2"/>
          </a:solidFill>
          <a:latin typeface="Arial Black" pitchFamily="1" charset="0"/>
          <a:ea typeface="ＭＳ Ｐゴシック" pitchFamily="1" charset="-128"/>
        </a:defRPr>
      </a:lvl7pPr>
      <a:lvl8pPr marL="1371600" algn="ctr" rtl="0" eaLnBrk="1" fontAlgn="base" hangingPunct="1">
        <a:spcBef>
          <a:spcPct val="0"/>
        </a:spcBef>
        <a:spcAft>
          <a:spcPct val="0"/>
        </a:spcAft>
        <a:defRPr sz="3600">
          <a:solidFill>
            <a:schemeClr val="tx2"/>
          </a:solidFill>
          <a:latin typeface="Arial Black" pitchFamily="1" charset="0"/>
          <a:ea typeface="ＭＳ Ｐゴシック" pitchFamily="1" charset="-128"/>
        </a:defRPr>
      </a:lvl8pPr>
      <a:lvl9pPr marL="1828800" algn="ctr" rtl="0" eaLnBrk="1" fontAlgn="base" hangingPunct="1">
        <a:spcBef>
          <a:spcPct val="0"/>
        </a:spcBef>
        <a:spcAft>
          <a:spcPct val="0"/>
        </a:spcAft>
        <a:defRPr sz="3600">
          <a:solidFill>
            <a:schemeClr val="tx2"/>
          </a:solidFill>
          <a:latin typeface="Arial Black" pitchFamily="1"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a:defRPr>
      </a:lvl1pPr>
      <a:lvl2pPr marL="742950" indent="-285750" algn="l" rtl="0" eaLnBrk="0" fontAlgn="base" hangingPunct="0">
        <a:spcBef>
          <a:spcPct val="20000"/>
        </a:spcBef>
        <a:spcAft>
          <a:spcPct val="0"/>
        </a:spcAft>
        <a:buChar char="–"/>
        <a:defRPr sz="2800">
          <a:solidFill>
            <a:schemeClr val="tx1"/>
          </a:solidFill>
          <a:latin typeface="+mn-lt"/>
          <a:ea typeface="+mn-ea"/>
          <a:cs typeface="ＭＳ Ｐゴシック"/>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09600" y="1905000"/>
            <a:ext cx="7772400" cy="2362200"/>
          </a:xfrm>
        </p:spPr>
        <p:txBody>
          <a:bodyPr/>
          <a:lstStyle/>
          <a:p>
            <a:pPr eaLnBrk="1" hangingPunct="1"/>
            <a:r>
              <a:rPr lang="en-US" sz="5400" dirty="0" smtClean="0">
                <a:solidFill>
                  <a:schemeClr val="tx1"/>
                </a:solidFill>
              </a:rPr>
              <a:t>MLA </a:t>
            </a:r>
            <a:r>
              <a:rPr lang="en-US" sz="5400" dirty="0" smtClean="0">
                <a:solidFill>
                  <a:schemeClr val="tx1"/>
                </a:solidFill>
              </a:rPr>
              <a:t>2012</a:t>
            </a:r>
            <a:r>
              <a:rPr lang="en-US" sz="5400" dirty="0" smtClean="0">
                <a:solidFill>
                  <a:schemeClr val="tx1"/>
                </a:solidFill>
              </a:rPr>
              <a:t/>
            </a:r>
            <a:br>
              <a:rPr lang="en-US" sz="5400" dirty="0" smtClean="0">
                <a:solidFill>
                  <a:schemeClr val="tx1"/>
                </a:solidFill>
              </a:rPr>
            </a:br>
            <a:r>
              <a:rPr lang="en-US" sz="4400" dirty="0" smtClean="0">
                <a:solidFill>
                  <a:schemeClr val="tx1"/>
                </a:solidFill>
              </a:rPr>
              <a:t>Formatting and Style Guide</a:t>
            </a:r>
            <a:endParaRPr lang="en-US" sz="4400" dirty="0" smtClean="0">
              <a:solidFill>
                <a:srgbClr val="FFFFFF"/>
              </a:solidFill>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idx="4294967295"/>
          </p:nvPr>
        </p:nvSpPr>
        <p:spPr/>
        <p:txBody>
          <a:bodyPr/>
          <a:lstStyle/>
          <a:p>
            <a:pPr eaLnBrk="1" hangingPunct="1"/>
            <a:r>
              <a:rPr lang="en-US" smtClean="0"/>
              <a:t>In-Text Citations: the Basics</a:t>
            </a:r>
          </a:p>
        </p:txBody>
      </p:sp>
      <p:sp>
        <p:nvSpPr>
          <p:cNvPr id="39939" name="Rectangle 4"/>
          <p:cNvSpPr>
            <a:spLocks noChangeArrowheads="1"/>
          </p:cNvSpPr>
          <p:nvPr/>
        </p:nvSpPr>
        <p:spPr bwMode="auto">
          <a:xfrm>
            <a:off x="381000" y="1066800"/>
            <a:ext cx="8305800" cy="4749800"/>
          </a:xfrm>
          <a:prstGeom prst="rect">
            <a:avLst/>
          </a:prstGeom>
          <a:noFill/>
          <a:ln w="9525">
            <a:noFill/>
            <a:miter lim="800000"/>
            <a:headEnd/>
            <a:tailEnd/>
          </a:ln>
        </p:spPr>
        <p:txBody>
          <a:bodyPr>
            <a:spAutoFit/>
          </a:bodyPr>
          <a:lstStyle/>
          <a:p>
            <a:pPr>
              <a:lnSpc>
                <a:spcPct val="150000"/>
              </a:lnSpc>
              <a:buFont typeface="Wingdings" pitchFamily="2" charset="2"/>
              <a:buChar char="Ø"/>
            </a:pPr>
            <a:r>
              <a:rPr lang="en-US"/>
              <a:t> MLA uses parenthetical citations</a:t>
            </a:r>
          </a:p>
          <a:p>
            <a:pPr>
              <a:lnSpc>
                <a:spcPct val="150000"/>
              </a:lnSpc>
              <a:buFont typeface="Wingdings" pitchFamily="2" charset="2"/>
              <a:buNone/>
            </a:pPr>
            <a:endParaRPr lang="en-US" sz="1200"/>
          </a:p>
          <a:p>
            <a:pPr>
              <a:lnSpc>
                <a:spcPct val="150000"/>
              </a:lnSpc>
              <a:buFont typeface="Wingdings" pitchFamily="2" charset="2"/>
              <a:buChar char="Ø"/>
            </a:pPr>
            <a:r>
              <a:rPr lang="en-US"/>
              <a:t> Parenthetical citations depend on the medium</a:t>
            </a:r>
          </a:p>
          <a:p>
            <a:pPr>
              <a:lnSpc>
                <a:spcPct val="150000"/>
              </a:lnSpc>
              <a:buFont typeface="Wingdings" pitchFamily="2" charset="2"/>
              <a:buNone/>
            </a:pPr>
            <a:r>
              <a:rPr lang="en-US"/>
              <a:t>    (e.g. Print, Web, DVD)</a:t>
            </a:r>
          </a:p>
          <a:p>
            <a:pPr>
              <a:lnSpc>
                <a:spcPct val="150000"/>
              </a:lnSpc>
              <a:buFont typeface="Wingdings" pitchFamily="2" charset="2"/>
              <a:buNone/>
            </a:pPr>
            <a:endParaRPr lang="en-US" sz="1200"/>
          </a:p>
          <a:p>
            <a:pPr>
              <a:lnSpc>
                <a:spcPct val="150000"/>
              </a:lnSpc>
              <a:buFont typeface="Wingdings" pitchFamily="2" charset="2"/>
              <a:buChar char="Ø"/>
            </a:pPr>
            <a:r>
              <a:rPr lang="en-US"/>
              <a:t> Parenthetical citations also depend on the source</a:t>
            </a:r>
            <a:r>
              <a:rPr lang="en-US">
                <a:ea typeface="ヒラギノ角ゴ Pro W3" pitchFamily="-112" charset="-128"/>
              </a:rPr>
              <a:t>’</a:t>
            </a:r>
            <a:r>
              <a:rPr lang="en-US"/>
              <a:t>s</a:t>
            </a:r>
          </a:p>
          <a:p>
            <a:pPr>
              <a:lnSpc>
                <a:spcPct val="150000"/>
              </a:lnSpc>
              <a:buFont typeface="Wingdings" pitchFamily="2" charset="2"/>
              <a:buNone/>
            </a:pPr>
            <a:r>
              <a:rPr lang="en-US"/>
              <a:t>    entry on the Works Cited page</a:t>
            </a:r>
          </a:p>
          <a:p>
            <a:pPr>
              <a:lnSpc>
                <a:spcPct val="150000"/>
              </a:lnSpc>
              <a:buFont typeface="Wingdings" pitchFamily="2" charset="2"/>
              <a:buNone/>
            </a:pPr>
            <a:endParaRPr lang="en-US" sz="1200"/>
          </a:p>
          <a:p>
            <a:pPr>
              <a:lnSpc>
                <a:spcPct val="150000"/>
              </a:lnSpc>
              <a:buFont typeface="Wingdings" pitchFamily="2" charset="2"/>
              <a:buChar char="Ø"/>
            </a:pPr>
            <a:r>
              <a:rPr lang="en-US"/>
              <a:t> Signal word in the text is the first thing in the</a:t>
            </a:r>
          </a:p>
          <a:p>
            <a:pPr>
              <a:lnSpc>
                <a:spcPct val="150000"/>
              </a:lnSpc>
              <a:buFont typeface="Wingdings" pitchFamily="2" charset="2"/>
              <a:buNone/>
            </a:pPr>
            <a:r>
              <a:rPr lang="en-US"/>
              <a:t>    corresponding entry on the Works Cited page</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idx="4294967295"/>
          </p:nvPr>
        </p:nvSpPr>
        <p:spPr/>
        <p:txBody>
          <a:bodyPr/>
          <a:lstStyle/>
          <a:p>
            <a:pPr eaLnBrk="1" hangingPunct="1"/>
            <a:r>
              <a:rPr lang="en-US" smtClean="0"/>
              <a:t>Author-Page Style</a:t>
            </a:r>
          </a:p>
        </p:txBody>
      </p:sp>
      <p:sp>
        <p:nvSpPr>
          <p:cNvPr id="41987" name="Rectangle 4"/>
          <p:cNvSpPr>
            <a:spLocks noChangeArrowheads="1"/>
          </p:cNvSpPr>
          <p:nvPr/>
        </p:nvSpPr>
        <p:spPr bwMode="auto">
          <a:xfrm>
            <a:off x="381000" y="1066800"/>
            <a:ext cx="8305800" cy="4921250"/>
          </a:xfrm>
          <a:prstGeom prst="rect">
            <a:avLst/>
          </a:prstGeom>
          <a:noFill/>
          <a:ln w="9525">
            <a:noFill/>
            <a:miter lim="800000"/>
            <a:headEnd/>
            <a:tailEnd/>
          </a:ln>
        </p:spPr>
        <p:txBody>
          <a:bodyPr>
            <a:spAutoFit/>
          </a:bodyPr>
          <a:lstStyle/>
          <a:p>
            <a:pPr>
              <a:lnSpc>
                <a:spcPct val="160000"/>
              </a:lnSpc>
              <a:buFont typeface="Wingdings" pitchFamily="2" charset="2"/>
              <a:buNone/>
            </a:pPr>
            <a:r>
              <a:rPr lang="en-US" sz="2200"/>
              <a:t>In-text Example:</a:t>
            </a:r>
          </a:p>
          <a:p>
            <a:pPr>
              <a:lnSpc>
                <a:spcPct val="160000"/>
              </a:lnSpc>
              <a:buFont typeface="Wingdings" pitchFamily="2" charset="2"/>
              <a:buNone/>
            </a:pPr>
            <a:r>
              <a:rPr lang="en-US" sz="2200">
                <a:solidFill>
                  <a:schemeClr val="accent2"/>
                </a:solidFill>
                <a:latin typeface="Times New Roman" pitchFamily="-112" charset="0"/>
              </a:rPr>
              <a:t>Wordsworth stated that Romantic poetry was marked by a "spontaneous overflow of powerful feelings" (263).</a:t>
            </a:r>
            <a:endParaRPr lang="en-US" sz="2200">
              <a:solidFill>
                <a:schemeClr val="accent2"/>
              </a:solidFill>
            </a:endParaRPr>
          </a:p>
          <a:p>
            <a:pPr>
              <a:lnSpc>
                <a:spcPct val="160000"/>
              </a:lnSpc>
              <a:buFont typeface="Wingdings" pitchFamily="2" charset="2"/>
              <a:buNone/>
            </a:pPr>
            <a:r>
              <a:rPr lang="en-US" sz="2200">
                <a:solidFill>
                  <a:schemeClr val="accent2"/>
                </a:solidFill>
                <a:latin typeface="Times New Roman" pitchFamily="-112" charset="0"/>
              </a:rPr>
              <a:t>Romantic poetry is characterized by the "spontaneous overflow of powerful feelings" (Wordsworth 263).</a:t>
            </a:r>
            <a:r>
              <a:rPr lang="en-US" sz="2200">
                <a:solidFill>
                  <a:schemeClr val="accent2"/>
                </a:solidFill>
              </a:rPr>
              <a:t> </a:t>
            </a:r>
            <a:r>
              <a:rPr lang="en-US" sz="2200">
                <a:solidFill>
                  <a:schemeClr val="accent2"/>
                </a:solidFill>
                <a:latin typeface="Times New Roman" pitchFamily="-112" charset="0"/>
              </a:rPr>
              <a:t>Wordsworth extensively explored the role of emotion in the creative process (263).</a:t>
            </a:r>
            <a:endParaRPr lang="en-US" sz="2200"/>
          </a:p>
          <a:p>
            <a:pPr>
              <a:lnSpc>
                <a:spcPct val="160000"/>
              </a:lnSpc>
              <a:buFont typeface="Wingdings" pitchFamily="2" charset="2"/>
              <a:buNone/>
            </a:pPr>
            <a:r>
              <a:rPr lang="en-US" sz="2200"/>
              <a:t>Corresponding Works Cited Entry:</a:t>
            </a:r>
          </a:p>
          <a:p>
            <a:pPr>
              <a:lnSpc>
                <a:spcPct val="160000"/>
              </a:lnSpc>
              <a:buFont typeface="Wingdings" pitchFamily="2" charset="2"/>
              <a:buNone/>
            </a:pPr>
            <a:r>
              <a:rPr lang="en-US" sz="2200">
                <a:solidFill>
                  <a:schemeClr val="accent2"/>
                </a:solidFill>
                <a:latin typeface="Times New Roman" pitchFamily="-112" charset="0"/>
              </a:rPr>
              <a:t>Wordsworth, William. </a:t>
            </a:r>
            <a:r>
              <a:rPr lang="en-US" sz="2200" i="1">
                <a:solidFill>
                  <a:schemeClr val="accent2"/>
                </a:solidFill>
                <a:latin typeface="Times New Roman" pitchFamily="-112" charset="0"/>
              </a:rPr>
              <a:t>Lyrical Ballads</a:t>
            </a:r>
            <a:r>
              <a:rPr lang="en-US" sz="2200">
                <a:solidFill>
                  <a:schemeClr val="accent2"/>
                </a:solidFill>
                <a:latin typeface="Times New Roman" pitchFamily="-112" charset="0"/>
              </a:rPr>
              <a:t>. London: Oxford</a:t>
            </a:r>
          </a:p>
          <a:p>
            <a:pPr>
              <a:lnSpc>
                <a:spcPct val="160000"/>
              </a:lnSpc>
              <a:buFont typeface="Wingdings" pitchFamily="2" charset="2"/>
              <a:buNone/>
            </a:pPr>
            <a:r>
              <a:rPr lang="en-US" sz="2200">
                <a:solidFill>
                  <a:schemeClr val="accent2"/>
                </a:solidFill>
                <a:latin typeface="Times New Roman" pitchFamily="-112" charset="0"/>
              </a:rPr>
              <a:t>     U.P., 1967. Print.</a:t>
            </a:r>
            <a:endParaRPr lang="en-US" sz="2200"/>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idx="4294967295"/>
          </p:nvPr>
        </p:nvSpPr>
        <p:spPr/>
        <p:txBody>
          <a:bodyPr/>
          <a:lstStyle/>
          <a:p>
            <a:pPr eaLnBrk="1" hangingPunct="1"/>
            <a:r>
              <a:rPr lang="en-US" smtClean="0"/>
              <a:t>Print Source with Author</a:t>
            </a:r>
          </a:p>
        </p:txBody>
      </p:sp>
      <p:sp>
        <p:nvSpPr>
          <p:cNvPr id="44035" name="Rectangle 4"/>
          <p:cNvSpPr>
            <a:spLocks noChangeArrowheads="1"/>
          </p:cNvSpPr>
          <p:nvPr/>
        </p:nvSpPr>
        <p:spPr bwMode="auto">
          <a:xfrm>
            <a:off x="381000" y="1447800"/>
            <a:ext cx="8305800" cy="2832100"/>
          </a:xfrm>
          <a:prstGeom prst="rect">
            <a:avLst/>
          </a:prstGeom>
          <a:noFill/>
          <a:ln w="9525">
            <a:noFill/>
            <a:miter lim="800000"/>
            <a:headEnd/>
            <a:tailEnd/>
          </a:ln>
        </p:spPr>
        <p:txBody>
          <a:bodyPr>
            <a:spAutoFit/>
          </a:bodyPr>
          <a:lstStyle/>
          <a:p>
            <a:pPr>
              <a:lnSpc>
                <a:spcPct val="150000"/>
              </a:lnSpc>
              <a:buFont typeface="Wingdings" pitchFamily="2" charset="2"/>
              <a:buNone/>
            </a:pPr>
            <a:r>
              <a:rPr lang="en-US"/>
              <a:t>In-text Example:</a:t>
            </a:r>
          </a:p>
          <a:p>
            <a:pPr>
              <a:lnSpc>
                <a:spcPct val="150000"/>
              </a:lnSpc>
              <a:buFont typeface="Wingdings" pitchFamily="2" charset="2"/>
              <a:buNone/>
            </a:pPr>
            <a:r>
              <a:rPr lang="en-US">
                <a:solidFill>
                  <a:schemeClr val="accent2"/>
                </a:solidFill>
                <a:latin typeface="Times New Roman" pitchFamily="-112" charset="0"/>
              </a:rPr>
              <a:t>Human beings have been described by Kenneth Burke as "symbol-using animals" (3).</a:t>
            </a:r>
          </a:p>
          <a:p>
            <a:pPr>
              <a:lnSpc>
                <a:spcPct val="150000"/>
              </a:lnSpc>
              <a:buFont typeface="Wingdings" pitchFamily="2" charset="2"/>
              <a:buNone/>
            </a:pPr>
            <a:r>
              <a:rPr lang="en-US">
                <a:solidFill>
                  <a:schemeClr val="accent2"/>
                </a:solidFill>
                <a:latin typeface="Times New Roman" pitchFamily="-112" charset="0"/>
              </a:rPr>
              <a:t>Human beings have been described as "symbol-using animals" (Burke 3).</a:t>
            </a:r>
            <a:endParaRPr lang="en-US"/>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txBox="1">
            <a:spLocks/>
          </p:cNvSpPr>
          <p:nvPr/>
        </p:nvSpPr>
        <p:spPr bwMode="auto">
          <a:xfrm>
            <a:off x="685800" y="76200"/>
            <a:ext cx="7772400" cy="914400"/>
          </a:xfrm>
          <a:prstGeom prst="rect">
            <a:avLst/>
          </a:prstGeom>
          <a:noFill/>
          <a:ln w="9525">
            <a:noFill/>
            <a:miter lim="800000"/>
            <a:headEnd/>
            <a:tailEnd/>
          </a:ln>
        </p:spPr>
        <p:txBody>
          <a:bodyPr anchor="ctr"/>
          <a:lstStyle/>
          <a:p>
            <a:pPr algn="ctr"/>
            <a:r>
              <a:rPr lang="en-US" sz="3600" b="0">
                <a:solidFill>
                  <a:schemeClr val="tx2"/>
                </a:solidFill>
                <a:latin typeface="Arial Black" pitchFamily="-112" charset="0"/>
              </a:rPr>
              <a:t>Print Source with Author</a:t>
            </a:r>
          </a:p>
        </p:txBody>
      </p:sp>
      <p:sp>
        <p:nvSpPr>
          <p:cNvPr id="46083" name="Rectangle 4"/>
          <p:cNvSpPr>
            <a:spLocks noChangeArrowheads="1"/>
          </p:cNvSpPr>
          <p:nvPr/>
        </p:nvSpPr>
        <p:spPr bwMode="auto">
          <a:xfrm>
            <a:off x="381000" y="1466850"/>
            <a:ext cx="8305800" cy="2800350"/>
          </a:xfrm>
          <a:prstGeom prst="rect">
            <a:avLst/>
          </a:prstGeom>
          <a:noFill/>
          <a:ln w="9525">
            <a:noFill/>
            <a:miter lim="800000"/>
            <a:headEnd/>
            <a:tailEnd/>
          </a:ln>
        </p:spPr>
        <p:txBody>
          <a:bodyPr>
            <a:spAutoFit/>
          </a:bodyPr>
          <a:lstStyle/>
          <a:p>
            <a:pPr>
              <a:lnSpc>
                <a:spcPct val="150000"/>
              </a:lnSpc>
              <a:buFont typeface="Wingdings" pitchFamily="2" charset="2"/>
              <a:buNone/>
            </a:pPr>
            <a:r>
              <a:rPr lang="en-US"/>
              <a:t>Corresponding Works Cited Entry:</a:t>
            </a:r>
          </a:p>
          <a:p>
            <a:pPr eaLnBrk="0" hangingPunct="0">
              <a:lnSpc>
                <a:spcPct val="200000"/>
              </a:lnSpc>
            </a:pPr>
            <a:r>
              <a:rPr lang="en-US">
                <a:solidFill>
                  <a:schemeClr val="accent2"/>
                </a:solidFill>
                <a:latin typeface="Times New Roman" pitchFamily="-112" charset="0"/>
              </a:rPr>
              <a:t>Burke, Kenneth. </a:t>
            </a:r>
            <a:r>
              <a:rPr lang="en-US" i="1">
                <a:solidFill>
                  <a:schemeClr val="accent2"/>
                </a:solidFill>
                <a:latin typeface="Times New Roman" pitchFamily="-112" charset="0"/>
              </a:rPr>
              <a:t>Language as Symbolic Action: Essays</a:t>
            </a:r>
          </a:p>
          <a:p>
            <a:pPr eaLnBrk="0" hangingPunct="0">
              <a:lnSpc>
                <a:spcPct val="200000"/>
              </a:lnSpc>
            </a:pPr>
            <a:r>
              <a:rPr lang="en-US" i="1">
                <a:solidFill>
                  <a:schemeClr val="accent2"/>
                </a:solidFill>
                <a:latin typeface="Times New Roman" pitchFamily="-112" charset="0"/>
              </a:rPr>
              <a:t>     on Life, Literature, and Method</a:t>
            </a:r>
            <a:r>
              <a:rPr lang="en-US">
                <a:solidFill>
                  <a:schemeClr val="accent2"/>
                </a:solidFill>
                <a:latin typeface="Times New Roman" pitchFamily="-112" charset="0"/>
              </a:rPr>
              <a:t>. Berkeley: U of</a:t>
            </a:r>
          </a:p>
          <a:p>
            <a:pPr eaLnBrk="0" hangingPunct="0">
              <a:lnSpc>
                <a:spcPct val="200000"/>
              </a:lnSpc>
            </a:pPr>
            <a:r>
              <a:rPr lang="en-US">
                <a:solidFill>
                  <a:schemeClr val="accent2"/>
                </a:solidFill>
                <a:latin typeface="Times New Roman" pitchFamily="-112" charset="0"/>
              </a:rPr>
              <a:t>     California P, 1966. Print.</a:t>
            </a:r>
            <a:endParaRPr lang="en-US">
              <a:solidFill>
                <a:schemeClr val="accent2"/>
              </a:solidFill>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idx="4294967295"/>
          </p:nvPr>
        </p:nvSpPr>
        <p:spPr/>
        <p:txBody>
          <a:bodyPr/>
          <a:lstStyle/>
          <a:p>
            <a:pPr eaLnBrk="1" hangingPunct="1"/>
            <a:r>
              <a:rPr lang="en-US" smtClean="0"/>
              <a:t>With Unknown Author</a:t>
            </a:r>
          </a:p>
        </p:txBody>
      </p:sp>
      <p:sp>
        <p:nvSpPr>
          <p:cNvPr id="48131" name="Rectangle 4"/>
          <p:cNvSpPr>
            <a:spLocks noChangeArrowheads="1"/>
          </p:cNvSpPr>
          <p:nvPr/>
        </p:nvSpPr>
        <p:spPr bwMode="auto">
          <a:xfrm>
            <a:off x="381000" y="1219200"/>
            <a:ext cx="8305800" cy="2832100"/>
          </a:xfrm>
          <a:prstGeom prst="rect">
            <a:avLst/>
          </a:prstGeom>
          <a:noFill/>
          <a:ln w="9525">
            <a:noFill/>
            <a:miter lim="800000"/>
            <a:headEnd/>
            <a:tailEnd/>
          </a:ln>
        </p:spPr>
        <p:txBody>
          <a:bodyPr>
            <a:spAutoFit/>
          </a:bodyPr>
          <a:lstStyle/>
          <a:p>
            <a:pPr>
              <a:lnSpc>
                <a:spcPct val="150000"/>
              </a:lnSpc>
              <a:buFont typeface="Wingdings" pitchFamily="2" charset="2"/>
              <a:buNone/>
            </a:pPr>
            <a:r>
              <a:rPr lang="en-US"/>
              <a:t>In-text Example:</a:t>
            </a:r>
          </a:p>
          <a:p>
            <a:pPr>
              <a:lnSpc>
                <a:spcPct val="150000"/>
              </a:lnSpc>
              <a:buFont typeface="Wingdings" pitchFamily="2" charset="2"/>
              <a:buNone/>
            </a:pPr>
            <a:r>
              <a:rPr lang="en-US">
                <a:solidFill>
                  <a:schemeClr val="accent2"/>
                </a:solidFill>
                <a:latin typeface="Times New Roman" pitchFamily="-112" charset="0"/>
              </a:rPr>
              <a:t>We see so many global warming hotspots in North America likely because this region has </a:t>
            </a:r>
            <a:r>
              <a:rPr lang="en-US">
                <a:solidFill>
                  <a:schemeClr val="accent2"/>
                </a:solidFill>
                <a:latin typeface="Times New Roman" pitchFamily="-112" charset="0"/>
                <a:ea typeface="ヒラギノ角ゴ Pro W3" pitchFamily="-112" charset="-128"/>
              </a:rPr>
              <a:t>“</a:t>
            </a:r>
            <a:r>
              <a:rPr lang="en-US">
                <a:solidFill>
                  <a:schemeClr val="accent2"/>
                </a:solidFill>
                <a:latin typeface="Times New Roman" pitchFamily="-112" charset="0"/>
              </a:rPr>
              <a:t>more readily accessible climatic data and more comprehensive programs to monitor and study environmental change . . .” (</a:t>
            </a:r>
            <a:r>
              <a:rPr lang="en-US">
                <a:solidFill>
                  <a:schemeClr val="accent2"/>
                </a:solidFill>
                <a:latin typeface="Times New Roman" pitchFamily="-112" charset="0"/>
                <a:ea typeface="ヒラギノ角ゴ Pro W3" pitchFamily="-112" charset="-128"/>
              </a:rPr>
              <a:t>“</a:t>
            </a:r>
            <a:r>
              <a:rPr lang="en-US">
                <a:solidFill>
                  <a:schemeClr val="accent2"/>
                </a:solidFill>
                <a:latin typeface="Times New Roman" pitchFamily="-112" charset="0"/>
              </a:rPr>
              <a:t>Impact of Global Warming</a:t>
            </a:r>
            <a:r>
              <a:rPr lang="en-US">
                <a:solidFill>
                  <a:schemeClr val="accent2"/>
                </a:solidFill>
                <a:latin typeface="Times New Roman" pitchFamily="-112" charset="0"/>
                <a:ea typeface="ヒラギノ角ゴ Pro W3" pitchFamily="-112" charset="-128"/>
              </a:rPr>
              <a:t>”</a:t>
            </a:r>
            <a:r>
              <a:rPr lang="en-US">
                <a:solidFill>
                  <a:schemeClr val="accent2"/>
                </a:solidFill>
                <a:latin typeface="Times New Roman" pitchFamily="-112" charset="0"/>
              </a:rPr>
              <a:t> 6).</a:t>
            </a: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txBox="1">
            <a:spLocks/>
          </p:cNvSpPr>
          <p:nvPr/>
        </p:nvSpPr>
        <p:spPr bwMode="auto">
          <a:xfrm>
            <a:off x="685800" y="76200"/>
            <a:ext cx="7772400" cy="914400"/>
          </a:xfrm>
          <a:prstGeom prst="rect">
            <a:avLst/>
          </a:prstGeom>
          <a:noFill/>
          <a:ln w="9525">
            <a:noFill/>
            <a:miter lim="800000"/>
            <a:headEnd/>
            <a:tailEnd/>
          </a:ln>
        </p:spPr>
        <p:txBody>
          <a:bodyPr anchor="ctr"/>
          <a:lstStyle/>
          <a:p>
            <a:pPr algn="ctr"/>
            <a:r>
              <a:rPr lang="en-US" sz="3600" b="0">
                <a:solidFill>
                  <a:schemeClr val="tx2"/>
                </a:solidFill>
                <a:latin typeface="Arial Black" pitchFamily="-112" charset="0"/>
              </a:rPr>
              <a:t>With Unknown Author</a:t>
            </a:r>
          </a:p>
        </p:txBody>
      </p:sp>
      <p:sp>
        <p:nvSpPr>
          <p:cNvPr id="50179" name="Rectangle 4"/>
          <p:cNvSpPr>
            <a:spLocks noChangeArrowheads="1"/>
          </p:cNvSpPr>
          <p:nvPr/>
        </p:nvSpPr>
        <p:spPr bwMode="auto">
          <a:xfrm>
            <a:off x="381000" y="1219200"/>
            <a:ext cx="8305800" cy="2800350"/>
          </a:xfrm>
          <a:prstGeom prst="rect">
            <a:avLst/>
          </a:prstGeom>
          <a:noFill/>
          <a:ln w="9525">
            <a:noFill/>
            <a:miter lim="800000"/>
            <a:headEnd/>
            <a:tailEnd/>
          </a:ln>
        </p:spPr>
        <p:txBody>
          <a:bodyPr>
            <a:spAutoFit/>
          </a:bodyPr>
          <a:lstStyle/>
          <a:p>
            <a:pPr>
              <a:lnSpc>
                <a:spcPct val="150000"/>
              </a:lnSpc>
              <a:buFont typeface="Wingdings" pitchFamily="2" charset="2"/>
              <a:buNone/>
            </a:pPr>
            <a:r>
              <a:rPr lang="en-US"/>
              <a:t>Corresponding Works Cited Entry:</a:t>
            </a:r>
          </a:p>
          <a:p>
            <a:pPr eaLnBrk="0" hangingPunct="0">
              <a:lnSpc>
                <a:spcPct val="200000"/>
              </a:lnSpc>
            </a:pPr>
            <a:r>
              <a:rPr lang="en-US">
                <a:solidFill>
                  <a:schemeClr val="accent2"/>
                </a:solidFill>
                <a:latin typeface="Times New Roman" pitchFamily="-112" charset="0"/>
                <a:ea typeface="ヒラギノ角ゴ Pro W3" pitchFamily="-112" charset="-128"/>
              </a:rPr>
              <a:t>“</a:t>
            </a:r>
            <a:r>
              <a:rPr lang="en-US">
                <a:solidFill>
                  <a:schemeClr val="accent2"/>
                </a:solidFill>
                <a:latin typeface="Times New Roman" pitchFamily="-112" charset="0"/>
              </a:rPr>
              <a:t>The Impact of Global Warming in North America.</a:t>
            </a:r>
            <a:r>
              <a:rPr lang="en-US">
                <a:solidFill>
                  <a:schemeClr val="accent2"/>
                </a:solidFill>
                <a:latin typeface="Times New Roman" pitchFamily="-112" charset="0"/>
                <a:ea typeface="ヒラギノ角ゴ Pro W3" pitchFamily="-112" charset="-128"/>
              </a:rPr>
              <a:t>”</a:t>
            </a:r>
          </a:p>
          <a:p>
            <a:pPr eaLnBrk="0" hangingPunct="0">
              <a:lnSpc>
                <a:spcPct val="200000"/>
              </a:lnSpc>
            </a:pPr>
            <a:r>
              <a:rPr lang="en-US">
                <a:solidFill>
                  <a:schemeClr val="accent2"/>
                </a:solidFill>
                <a:latin typeface="Times New Roman" pitchFamily="-112" charset="0"/>
                <a:ea typeface="ヒラギノ角ゴ Pro W3" pitchFamily="-112" charset="-128"/>
              </a:rPr>
              <a:t>     </a:t>
            </a:r>
            <a:r>
              <a:rPr lang="en-US" i="1">
                <a:solidFill>
                  <a:schemeClr val="accent2"/>
                </a:solidFill>
                <a:latin typeface="Times New Roman" pitchFamily="-112" charset="0"/>
              </a:rPr>
              <a:t>GLOBAL WARMING: Early Signs</a:t>
            </a:r>
            <a:r>
              <a:rPr lang="en-US">
                <a:solidFill>
                  <a:schemeClr val="accent2"/>
                </a:solidFill>
                <a:latin typeface="Times New Roman" pitchFamily="-112" charset="0"/>
              </a:rPr>
              <a:t>. 1999. Web. 23 Mar.</a:t>
            </a:r>
          </a:p>
          <a:p>
            <a:pPr eaLnBrk="0" hangingPunct="0">
              <a:lnSpc>
                <a:spcPct val="200000"/>
              </a:lnSpc>
            </a:pPr>
            <a:r>
              <a:rPr lang="en-US">
                <a:solidFill>
                  <a:schemeClr val="accent2"/>
                </a:solidFill>
                <a:latin typeface="Times New Roman" pitchFamily="-112" charset="0"/>
              </a:rPr>
              <a:t>     2009.</a:t>
            </a:r>
            <a:endParaRPr lang="en-US"/>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idx="4294967295"/>
          </p:nvPr>
        </p:nvSpPr>
        <p:spPr/>
        <p:txBody>
          <a:bodyPr/>
          <a:lstStyle/>
          <a:p>
            <a:pPr eaLnBrk="1" hangingPunct="1"/>
            <a:r>
              <a:rPr lang="en-US" smtClean="0"/>
              <a:t>Other In-Text Citations 1</a:t>
            </a:r>
          </a:p>
        </p:txBody>
      </p:sp>
      <p:sp>
        <p:nvSpPr>
          <p:cNvPr id="52227" name="Rectangle 4"/>
          <p:cNvSpPr>
            <a:spLocks noChangeArrowheads="1"/>
          </p:cNvSpPr>
          <p:nvPr/>
        </p:nvSpPr>
        <p:spPr bwMode="auto">
          <a:xfrm>
            <a:off x="381000" y="1143000"/>
            <a:ext cx="8305800" cy="4918269"/>
          </a:xfrm>
          <a:prstGeom prst="rect">
            <a:avLst/>
          </a:prstGeom>
          <a:noFill/>
          <a:ln w="9525">
            <a:noFill/>
            <a:miter lim="800000"/>
            <a:headEnd/>
            <a:tailEnd/>
          </a:ln>
        </p:spPr>
        <p:txBody>
          <a:bodyPr>
            <a:spAutoFit/>
          </a:bodyPr>
          <a:lstStyle/>
          <a:p>
            <a:pPr>
              <a:lnSpc>
                <a:spcPct val="160000"/>
              </a:lnSpc>
              <a:buFont typeface="Wingdings" pitchFamily="2" charset="2"/>
              <a:buNone/>
            </a:pPr>
            <a:r>
              <a:rPr lang="en-US" sz="1400" u="sng" dirty="0" smtClean="0"/>
              <a:t>Authors </a:t>
            </a:r>
            <a:r>
              <a:rPr lang="en-US" sz="1400" u="sng" dirty="0"/>
              <a:t>with Same Last Names</a:t>
            </a:r>
          </a:p>
          <a:p>
            <a:pPr>
              <a:lnSpc>
                <a:spcPct val="160000"/>
              </a:lnSpc>
              <a:buFont typeface="Wingdings" pitchFamily="2" charset="2"/>
              <a:buNone/>
            </a:pPr>
            <a:r>
              <a:rPr lang="en-US" sz="1400" dirty="0"/>
              <a:t>In-text Example:</a:t>
            </a:r>
          </a:p>
          <a:p>
            <a:pPr>
              <a:lnSpc>
                <a:spcPct val="160000"/>
              </a:lnSpc>
              <a:buFont typeface="Wingdings" pitchFamily="2" charset="2"/>
              <a:buNone/>
            </a:pPr>
            <a:r>
              <a:rPr lang="en-US" sz="1400" dirty="0">
                <a:solidFill>
                  <a:schemeClr val="accent2"/>
                </a:solidFill>
                <a:latin typeface="Times New Roman" pitchFamily="-112" charset="0"/>
              </a:rPr>
              <a:t>Although some medical ethicists claim that cloning will lead to designer children (R. Miller 12), others note that the advantages for medical research outweigh this consideration (A. Miller 46</a:t>
            </a:r>
            <a:r>
              <a:rPr lang="en-US" sz="1400" dirty="0" smtClean="0">
                <a:solidFill>
                  <a:schemeClr val="accent2"/>
                </a:solidFill>
                <a:latin typeface="Times New Roman" pitchFamily="-112" charset="0"/>
              </a:rPr>
              <a:t>).</a:t>
            </a:r>
          </a:p>
          <a:p>
            <a:pPr>
              <a:lnSpc>
                <a:spcPct val="160000"/>
              </a:lnSpc>
              <a:buFont typeface="Wingdings" pitchFamily="2" charset="2"/>
              <a:buNone/>
            </a:pPr>
            <a:endParaRPr lang="en-US" sz="1400" u="sng" dirty="0" smtClean="0"/>
          </a:p>
          <a:p>
            <a:pPr>
              <a:lnSpc>
                <a:spcPct val="160000"/>
              </a:lnSpc>
              <a:buFont typeface="Wingdings" pitchFamily="2" charset="2"/>
              <a:buNone/>
            </a:pPr>
            <a:r>
              <a:rPr lang="en-US" sz="1400" u="sng" dirty="0" smtClean="0"/>
              <a:t>Work by Multiple Authors</a:t>
            </a:r>
          </a:p>
          <a:p>
            <a:pPr>
              <a:lnSpc>
                <a:spcPct val="160000"/>
              </a:lnSpc>
              <a:buFont typeface="Wingdings" pitchFamily="2" charset="2"/>
              <a:buNone/>
            </a:pPr>
            <a:r>
              <a:rPr lang="en-US" sz="1400" dirty="0" smtClean="0"/>
              <a:t>In-text Examples:</a:t>
            </a:r>
          </a:p>
          <a:p>
            <a:pPr>
              <a:lnSpc>
                <a:spcPct val="160000"/>
              </a:lnSpc>
              <a:buFont typeface="Wingdings" pitchFamily="2" charset="2"/>
              <a:buNone/>
            </a:pPr>
            <a:r>
              <a:rPr lang="en-US" sz="1400" dirty="0" smtClean="0">
                <a:solidFill>
                  <a:schemeClr val="accent2"/>
                </a:solidFill>
                <a:latin typeface="Times New Roman" pitchFamily="-112" charset="0"/>
              </a:rPr>
              <a:t>Smith, Yang, and Moore argue that tougher gun control is not needed in the United States (76).</a:t>
            </a:r>
          </a:p>
          <a:p>
            <a:pPr>
              <a:lnSpc>
                <a:spcPct val="160000"/>
              </a:lnSpc>
              <a:buFont typeface="Wingdings" pitchFamily="2" charset="2"/>
              <a:buNone/>
            </a:pPr>
            <a:endParaRPr lang="en-US" sz="1400" dirty="0" smtClean="0">
              <a:solidFill>
                <a:schemeClr val="accent2"/>
              </a:solidFill>
              <a:latin typeface="Times New Roman" pitchFamily="-112" charset="0"/>
            </a:endParaRPr>
          </a:p>
          <a:p>
            <a:pPr>
              <a:lnSpc>
                <a:spcPct val="160000"/>
              </a:lnSpc>
              <a:buFont typeface="Wingdings" pitchFamily="2" charset="2"/>
              <a:buNone/>
            </a:pPr>
            <a:r>
              <a:rPr lang="en-US" sz="1400" dirty="0" smtClean="0">
                <a:solidFill>
                  <a:schemeClr val="accent2"/>
                </a:solidFill>
                <a:latin typeface="Times New Roman" pitchFamily="-112" charset="0"/>
              </a:rPr>
              <a:t>The authors state "Tighter gun control in the United States erodes Second Amendment rights" (Smith, Yang, and Moore 76).</a:t>
            </a:r>
          </a:p>
          <a:p>
            <a:pPr>
              <a:lnSpc>
                <a:spcPct val="160000"/>
              </a:lnSpc>
              <a:buFont typeface="Wingdings" pitchFamily="2" charset="2"/>
              <a:buNone/>
            </a:pPr>
            <a:endParaRPr lang="en-US" sz="1400" dirty="0" smtClean="0">
              <a:solidFill>
                <a:schemeClr val="accent2"/>
              </a:solidFill>
              <a:latin typeface="Times New Roman" pitchFamily="-112" charset="0"/>
            </a:endParaRPr>
          </a:p>
          <a:p>
            <a:pPr>
              <a:lnSpc>
                <a:spcPct val="160000"/>
              </a:lnSpc>
              <a:buFont typeface="Wingdings" pitchFamily="2" charset="2"/>
              <a:buNone/>
            </a:pPr>
            <a:r>
              <a:rPr lang="en-US" sz="1400" dirty="0" smtClean="0">
                <a:solidFill>
                  <a:schemeClr val="accent2"/>
                </a:solidFill>
                <a:latin typeface="Times New Roman" pitchFamily="-112" charset="0"/>
              </a:rPr>
              <a:t>Jones et al. counter Smith, Yang, and Moore's argument by noting the current spike in gun violence in America compels law makers to adjust gun laws (4).</a:t>
            </a:r>
            <a:endParaRPr lang="en-US" sz="1400" dirty="0"/>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idx="4294967295"/>
          </p:nvPr>
        </p:nvSpPr>
        <p:spPr/>
        <p:txBody>
          <a:bodyPr/>
          <a:lstStyle/>
          <a:p>
            <a:pPr eaLnBrk="1" hangingPunct="1"/>
            <a:r>
              <a:rPr lang="en-US" dirty="0" smtClean="0"/>
              <a:t>Other In-Text Citations 2</a:t>
            </a:r>
          </a:p>
        </p:txBody>
      </p:sp>
      <p:sp>
        <p:nvSpPr>
          <p:cNvPr id="56323" name="Rectangle 4"/>
          <p:cNvSpPr>
            <a:spLocks noChangeArrowheads="1"/>
          </p:cNvSpPr>
          <p:nvPr/>
        </p:nvSpPr>
        <p:spPr bwMode="auto">
          <a:xfrm>
            <a:off x="381000" y="914400"/>
            <a:ext cx="8305800" cy="5021263"/>
          </a:xfrm>
          <a:prstGeom prst="rect">
            <a:avLst/>
          </a:prstGeom>
          <a:noFill/>
          <a:ln w="9525">
            <a:noFill/>
            <a:miter lim="800000"/>
            <a:headEnd/>
            <a:tailEnd/>
          </a:ln>
        </p:spPr>
        <p:txBody>
          <a:bodyPr>
            <a:spAutoFit/>
          </a:bodyPr>
          <a:lstStyle/>
          <a:p>
            <a:pPr>
              <a:lnSpc>
                <a:spcPct val="150000"/>
              </a:lnSpc>
              <a:buFont typeface="Wingdings" pitchFamily="2" charset="2"/>
              <a:buNone/>
            </a:pPr>
            <a:r>
              <a:rPr lang="en-US" u="sng"/>
              <a:t>Multiple Works by the Same Author</a:t>
            </a:r>
          </a:p>
          <a:p>
            <a:pPr>
              <a:lnSpc>
                <a:spcPct val="150000"/>
              </a:lnSpc>
              <a:buFont typeface="Wingdings" pitchFamily="2" charset="2"/>
              <a:buNone/>
            </a:pPr>
            <a:r>
              <a:rPr lang="en-US"/>
              <a:t>In-text Examples:</a:t>
            </a:r>
          </a:p>
          <a:p>
            <a:pPr>
              <a:lnSpc>
                <a:spcPct val="150000"/>
              </a:lnSpc>
              <a:buFont typeface="Wingdings" pitchFamily="2" charset="2"/>
              <a:buNone/>
            </a:pPr>
            <a:r>
              <a:rPr lang="en-US">
                <a:solidFill>
                  <a:schemeClr val="accent2"/>
                </a:solidFill>
                <a:latin typeface="Times New Roman" pitchFamily="-112" charset="0"/>
              </a:rPr>
              <a:t>Lightenor has argued that computers are not useful tools for small children ("Too Soon" 38), though he has acknowledged elsewhere that early exposure to computer games does lead to better small motor skill development in a child's second and third year ("Hand-Eye Development" 17).</a:t>
            </a:r>
          </a:p>
          <a:p>
            <a:pPr>
              <a:lnSpc>
                <a:spcPct val="150000"/>
              </a:lnSpc>
              <a:buFont typeface="Wingdings" pitchFamily="2" charset="2"/>
              <a:buNone/>
            </a:pPr>
            <a:r>
              <a:rPr lang="en-US">
                <a:solidFill>
                  <a:schemeClr val="accent2"/>
                </a:solidFill>
                <a:latin typeface="Times New Roman" pitchFamily="-112" charset="0"/>
              </a:rPr>
              <a:t>Visual studies, because it is such a new discipline, may be "too easy" (Elkins, "Visual Studies" 63).</a:t>
            </a:r>
            <a:endParaRPr lang="en-US"/>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idx="4294967295"/>
          </p:nvPr>
        </p:nvSpPr>
        <p:spPr/>
        <p:txBody>
          <a:bodyPr/>
          <a:lstStyle/>
          <a:p>
            <a:pPr eaLnBrk="1" hangingPunct="1"/>
            <a:r>
              <a:rPr lang="en-US" dirty="0" smtClean="0"/>
              <a:t>Other In-Text Citations 3</a:t>
            </a:r>
          </a:p>
        </p:txBody>
      </p:sp>
      <p:sp>
        <p:nvSpPr>
          <p:cNvPr id="58371" name="Rectangle 4"/>
          <p:cNvSpPr>
            <a:spLocks noChangeArrowheads="1"/>
          </p:cNvSpPr>
          <p:nvPr/>
        </p:nvSpPr>
        <p:spPr bwMode="auto">
          <a:xfrm>
            <a:off x="381000" y="1143000"/>
            <a:ext cx="8305800" cy="5021263"/>
          </a:xfrm>
          <a:prstGeom prst="rect">
            <a:avLst/>
          </a:prstGeom>
          <a:noFill/>
          <a:ln w="9525">
            <a:noFill/>
            <a:miter lim="800000"/>
            <a:headEnd/>
            <a:tailEnd/>
          </a:ln>
        </p:spPr>
        <p:txBody>
          <a:bodyPr>
            <a:spAutoFit/>
          </a:bodyPr>
          <a:lstStyle/>
          <a:p>
            <a:pPr>
              <a:lnSpc>
                <a:spcPct val="150000"/>
              </a:lnSpc>
              <a:buFont typeface="Wingdings" pitchFamily="2" charset="2"/>
              <a:buNone/>
            </a:pPr>
            <a:r>
              <a:rPr lang="en-US" u="sng"/>
              <a:t>Citing Multivolume Works</a:t>
            </a:r>
          </a:p>
          <a:p>
            <a:pPr>
              <a:lnSpc>
                <a:spcPct val="150000"/>
              </a:lnSpc>
              <a:buFont typeface="Wingdings" pitchFamily="2" charset="2"/>
              <a:buNone/>
            </a:pPr>
            <a:r>
              <a:rPr lang="en-US"/>
              <a:t>In-text Example:</a:t>
            </a:r>
          </a:p>
          <a:p>
            <a:pPr>
              <a:lnSpc>
                <a:spcPct val="150000"/>
              </a:lnSpc>
              <a:buFont typeface="Wingdings" pitchFamily="2" charset="2"/>
              <a:buNone/>
            </a:pPr>
            <a:r>
              <a:rPr lang="en-US">
                <a:solidFill>
                  <a:schemeClr val="accent2"/>
                </a:solidFill>
                <a:latin typeface="Times New Roman" pitchFamily="-112" charset="0"/>
              </a:rPr>
              <a:t>. . . as Quintilian wrote in </a:t>
            </a:r>
            <a:r>
              <a:rPr lang="en-US" i="1">
                <a:solidFill>
                  <a:schemeClr val="accent2"/>
                </a:solidFill>
                <a:latin typeface="Times New Roman" pitchFamily="-112" charset="0"/>
              </a:rPr>
              <a:t>Institutio Oratoria</a:t>
            </a:r>
            <a:r>
              <a:rPr lang="en-US">
                <a:solidFill>
                  <a:schemeClr val="accent2"/>
                </a:solidFill>
                <a:latin typeface="Times New Roman" pitchFamily="-112" charset="0"/>
              </a:rPr>
              <a:t> (1: 14-17).</a:t>
            </a:r>
          </a:p>
          <a:p>
            <a:pPr>
              <a:lnSpc>
                <a:spcPct val="150000"/>
              </a:lnSpc>
              <a:buFont typeface="Wingdings" pitchFamily="2" charset="2"/>
              <a:buNone/>
            </a:pPr>
            <a:endParaRPr lang="en-US"/>
          </a:p>
          <a:p>
            <a:pPr>
              <a:lnSpc>
                <a:spcPct val="150000"/>
              </a:lnSpc>
              <a:buFont typeface="Wingdings" pitchFamily="2" charset="2"/>
              <a:buNone/>
            </a:pPr>
            <a:r>
              <a:rPr lang="en-US" u="sng"/>
              <a:t>Citing the Bible</a:t>
            </a:r>
          </a:p>
          <a:p>
            <a:pPr>
              <a:lnSpc>
                <a:spcPct val="150000"/>
              </a:lnSpc>
              <a:buFont typeface="Wingdings" pitchFamily="2" charset="2"/>
              <a:buNone/>
            </a:pPr>
            <a:r>
              <a:rPr lang="en-US"/>
              <a:t>In-text Example:</a:t>
            </a:r>
          </a:p>
          <a:p>
            <a:pPr>
              <a:lnSpc>
                <a:spcPct val="150000"/>
              </a:lnSpc>
              <a:buFont typeface="Wingdings" pitchFamily="2" charset="2"/>
              <a:buNone/>
            </a:pPr>
            <a:r>
              <a:rPr lang="en-US">
                <a:solidFill>
                  <a:schemeClr val="accent2"/>
                </a:solidFill>
                <a:latin typeface="Times New Roman" pitchFamily="-112" charset="0"/>
              </a:rPr>
              <a:t>Ezekiel saw "what seemed to be four living creatures," each with faces of a man, a lion, an ox, and an eagle (</a:t>
            </a:r>
            <a:r>
              <a:rPr lang="en-US" i="1">
                <a:solidFill>
                  <a:schemeClr val="accent2"/>
                </a:solidFill>
                <a:latin typeface="Times New Roman" pitchFamily="-112" charset="0"/>
              </a:rPr>
              <a:t>New Jerusalem Bible</a:t>
            </a:r>
            <a:r>
              <a:rPr lang="en-US">
                <a:solidFill>
                  <a:schemeClr val="accent2"/>
                </a:solidFill>
                <a:latin typeface="Times New Roman" pitchFamily="-112" charset="0"/>
              </a:rPr>
              <a:t>, Ezek. 1.5-10).</a:t>
            </a:r>
            <a:endParaRPr lang="en-US"/>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idx="4294967295"/>
          </p:nvPr>
        </p:nvSpPr>
        <p:spPr/>
        <p:txBody>
          <a:bodyPr/>
          <a:lstStyle/>
          <a:p>
            <a:pPr eaLnBrk="1" hangingPunct="1"/>
            <a:r>
              <a:rPr lang="en-US" dirty="0" smtClean="0"/>
              <a:t>Other In-Text Citations 4</a:t>
            </a:r>
          </a:p>
        </p:txBody>
      </p:sp>
      <p:sp>
        <p:nvSpPr>
          <p:cNvPr id="60419" name="Rectangle 4"/>
          <p:cNvSpPr>
            <a:spLocks noChangeArrowheads="1"/>
          </p:cNvSpPr>
          <p:nvPr/>
        </p:nvSpPr>
        <p:spPr bwMode="auto">
          <a:xfrm>
            <a:off x="381000" y="1143000"/>
            <a:ext cx="8305800" cy="4748213"/>
          </a:xfrm>
          <a:prstGeom prst="rect">
            <a:avLst/>
          </a:prstGeom>
          <a:noFill/>
          <a:ln w="9525">
            <a:noFill/>
            <a:miter lim="800000"/>
            <a:headEnd/>
            <a:tailEnd/>
          </a:ln>
        </p:spPr>
        <p:txBody>
          <a:bodyPr>
            <a:spAutoFit/>
          </a:bodyPr>
          <a:lstStyle/>
          <a:p>
            <a:pPr>
              <a:lnSpc>
                <a:spcPct val="150000"/>
              </a:lnSpc>
              <a:buFont typeface="Wingdings" pitchFamily="2" charset="2"/>
              <a:buNone/>
            </a:pPr>
            <a:r>
              <a:rPr lang="en-US" u="sng"/>
              <a:t>Citing Indirect Sources</a:t>
            </a:r>
          </a:p>
          <a:p>
            <a:pPr>
              <a:lnSpc>
                <a:spcPct val="150000"/>
              </a:lnSpc>
              <a:buFont typeface="Wingdings" pitchFamily="2" charset="2"/>
              <a:buNone/>
            </a:pPr>
            <a:r>
              <a:rPr lang="en-US"/>
              <a:t>In-text Example:</a:t>
            </a:r>
          </a:p>
          <a:p>
            <a:pPr>
              <a:lnSpc>
                <a:spcPct val="150000"/>
              </a:lnSpc>
              <a:buFont typeface="Wingdings" pitchFamily="2" charset="2"/>
              <a:buNone/>
            </a:pPr>
            <a:r>
              <a:rPr lang="en-US">
                <a:solidFill>
                  <a:schemeClr val="accent2"/>
                </a:solidFill>
                <a:latin typeface="Times New Roman" pitchFamily="-112" charset="0"/>
              </a:rPr>
              <a:t>Ravitch argues that high schools are pressured to act as "social service centers, and they don't do that well" (qtd. in Weisman 259).</a:t>
            </a:r>
          </a:p>
          <a:p>
            <a:pPr>
              <a:lnSpc>
                <a:spcPct val="150000"/>
              </a:lnSpc>
              <a:buFont typeface="Wingdings" pitchFamily="2" charset="2"/>
              <a:buNone/>
            </a:pPr>
            <a:endParaRPr lang="en-US" sz="1200" b="0"/>
          </a:p>
          <a:p>
            <a:pPr>
              <a:lnSpc>
                <a:spcPct val="150000"/>
              </a:lnSpc>
              <a:buFont typeface="Wingdings" pitchFamily="2" charset="2"/>
              <a:buNone/>
            </a:pPr>
            <a:r>
              <a:rPr lang="en-US" u="sng"/>
              <a:t>Multiple Citations</a:t>
            </a:r>
          </a:p>
          <a:p>
            <a:pPr>
              <a:lnSpc>
                <a:spcPct val="150000"/>
              </a:lnSpc>
              <a:buFont typeface="Wingdings" pitchFamily="2" charset="2"/>
              <a:buNone/>
            </a:pPr>
            <a:r>
              <a:rPr lang="en-US"/>
              <a:t>In-text Example:</a:t>
            </a:r>
          </a:p>
          <a:p>
            <a:pPr>
              <a:lnSpc>
                <a:spcPct val="150000"/>
              </a:lnSpc>
              <a:buFont typeface="Wingdings" pitchFamily="2" charset="2"/>
              <a:buNone/>
            </a:pPr>
            <a:r>
              <a:rPr lang="en-US">
                <a:solidFill>
                  <a:schemeClr val="accent2"/>
                </a:solidFill>
                <a:latin typeface="Times New Roman" pitchFamily="-112" charset="0"/>
              </a:rPr>
              <a:t>. . . as has been discussed elsewhere (Burke 3; Dewey 21).</a:t>
            </a:r>
            <a:endParaRPr lang="en-US"/>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Overview</a:t>
            </a:r>
          </a:p>
        </p:txBody>
      </p:sp>
      <p:sp>
        <p:nvSpPr>
          <p:cNvPr id="17411" name="Content Placeholder 2"/>
          <p:cNvSpPr>
            <a:spLocks noGrp="1"/>
          </p:cNvSpPr>
          <p:nvPr>
            <p:ph idx="1"/>
          </p:nvPr>
        </p:nvSpPr>
        <p:spPr/>
        <p:txBody>
          <a:bodyPr/>
          <a:lstStyle/>
          <a:p>
            <a:r>
              <a:rPr lang="en-US" dirty="0" smtClean="0"/>
              <a:t>This presentation will cover:</a:t>
            </a:r>
          </a:p>
          <a:p>
            <a:pPr lvl="1"/>
            <a:r>
              <a:rPr lang="en-US" dirty="0" smtClean="0"/>
              <a:t>General MLA guidelines</a:t>
            </a:r>
          </a:p>
          <a:p>
            <a:pPr lvl="1"/>
            <a:r>
              <a:rPr lang="en-US" dirty="0" smtClean="0"/>
              <a:t>First page format</a:t>
            </a:r>
          </a:p>
          <a:p>
            <a:pPr lvl="1"/>
            <a:r>
              <a:rPr lang="en-US" dirty="0" smtClean="0"/>
              <a:t>Section headings</a:t>
            </a:r>
          </a:p>
          <a:p>
            <a:pPr lvl="1"/>
            <a:r>
              <a:rPr lang="en-US" dirty="0" smtClean="0"/>
              <a:t>In-text citations</a:t>
            </a:r>
          </a:p>
          <a:p>
            <a:pPr lvl="1"/>
            <a:r>
              <a:rPr lang="en-US" dirty="0" smtClean="0"/>
              <a:t>Formatting quotations</a:t>
            </a:r>
          </a:p>
          <a:p>
            <a:pPr lvl="1"/>
            <a:r>
              <a:rPr lang="en-US" dirty="0" smtClean="0"/>
              <a:t>Works Cited page</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idx="4294967295"/>
          </p:nvPr>
        </p:nvSpPr>
        <p:spPr/>
        <p:txBody>
          <a:bodyPr/>
          <a:lstStyle/>
          <a:p>
            <a:pPr eaLnBrk="1" hangingPunct="1"/>
            <a:r>
              <a:rPr lang="en-US" dirty="0" smtClean="0"/>
              <a:t>Other In-Text Citations 5</a:t>
            </a:r>
          </a:p>
        </p:txBody>
      </p:sp>
      <p:sp>
        <p:nvSpPr>
          <p:cNvPr id="62467" name="Rectangle 4"/>
          <p:cNvSpPr>
            <a:spLocks noChangeArrowheads="1"/>
          </p:cNvSpPr>
          <p:nvPr/>
        </p:nvSpPr>
        <p:spPr bwMode="auto">
          <a:xfrm>
            <a:off x="381000" y="1143000"/>
            <a:ext cx="8305800" cy="5021263"/>
          </a:xfrm>
          <a:prstGeom prst="rect">
            <a:avLst/>
          </a:prstGeom>
          <a:noFill/>
          <a:ln w="9525">
            <a:noFill/>
            <a:miter lim="800000"/>
            <a:headEnd/>
            <a:tailEnd/>
          </a:ln>
        </p:spPr>
        <p:txBody>
          <a:bodyPr>
            <a:spAutoFit/>
          </a:bodyPr>
          <a:lstStyle/>
          <a:p>
            <a:pPr>
              <a:lnSpc>
                <a:spcPct val="150000"/>
              </a:lnSpc>
              <a:buFont typeface="Wingdings" pitchFamily="2" charset="2"/>
              <a:buNone/>
            </a:pPr>
            <a:r>
              <a:rPr lang="en-US" u="sng"/>
              <a:t>Miscellaneous Non-Print Sources</a:t>
            </a:r>
          </a:p>
          <a:p>
            <a:pPr>
              <a:lnSpc>
                <a:spcPct val="150000"/>
              </a:lnSpc>
              <a:buFont typeface="Wingdings" pitchFamily="2" charset="2"/>
              <a:buNone/>
            </a:pPr>
            <a:r>
              <a:rPr lang="en-US"/>
              <a:t>In-text Example:</a:t>
            </a:r>
          </a:p>
          <a:p>
            <a:pPr>
              <a:lnSpc>
                <a:spcPct val="150000"/>
              </a:lnSpc>
              <a:buFont typeface="Wingdings" pitchFamily="2" charset="2"/>
              <a:buNone/>
            </a:pPr>
            <a:r>
              <a:rPr lang="en-US">
                <a:solidFill>
                  <a:schemeClr val="accent2"/>
                </a:solidFill>
                <a:latin typeface="Times New Roman" pitchFamily="-112" charset="0"/>
              </a:rPr>
              <a:t>Werner Herzog's </a:t>
            </a:r>
            <a:r>
              <a:rPr lang="en-US" i="1">
                <a:solidFill>
                  <a:schemeClr val="accent2"/>
                </a:solidFill>
                <a:latin typeface="Times New Roman" pitchFamily="-112" charset="0"/>
              </a:rPr>
              <a:t>Fitzcarraldo</a:t>
            </a:r>
            <a:r>
              <a:rPr lang="en-US">
                <a:solidFill>
                  <a:schemeClr val="accent2"/>
                </a:solidFill>
                <a:latin typeface="Times New Roman" pitchFamily="-112" charset="0"/>
              </a:rPr>
              <a:t> stars Herzog's long-time film partner, Klaus Kinski. During the shooting of </a:t>
            </a:r>
            <a:r>
              <a:rPr lang="en-US" i="1">
                <a:solidFill>
                  <a:schemeClr val="accent2"/>
                </a:solidFill>
                <a:latin typeface="Times New Roman" pitchFamily="-112" charset="0"/>
              </a:rPr>
              <a:t>Fitzcarraldo</a:t>
            </a:r>
            <a:r>
              <a:rPr lang="en-US">
                <a:solidFill>
                  <a:schemeClr val="accent2"/>
                </a:solidFill>
                <a:latin typeface="Times New Roman" pitchFamily="-112" charset="0"/>
              </a:rPr>
              <a:t>, Herzog and Kinski were often at odds, but their explosive relationship fostered a memorable and influential film.</a:t>
            </a:r>
            <a:endParaRPr lang="en-US"/>
          </a:p>
          <a:p>
            <a:pPr>
              <a:lnSpc>
                <a:spcPct val="150000"/>
              </a:lnSpc>
              <a:buFont typeface="Wingdings" pitchFamily="2" charset="2"/>
              <a:buNone/>
            </a:pPr>
            <a:r>
              <a:rPr lang="en-US"/>
              <a:t>Corresponding Works Cited Entry:</a:t>
            </a:r>
          </a:p>
          <a:p>
            <a:pPr>
              <a:lnSpc>
                <a:spcPct val="150000"/>
              </a:lnSpc>
              <a:buFont typeface="Wingdings" pitchFamily="2" charset="2"/>
              <a:buNone/>
            </a:pPr>
            <a:r>
              <a:rPr lang="en-US">
                <a:solidFill>
                  <a:schemeClr val="accent2"/>
                </a:solidFill>
                <a:latin typeface="Times New Roman" pitchFamily="-112" charset="0"/>
              </a:rPr>
              <a:t>Herzog, Werner, dir. </a:t>
            </a:r>
            <a:r>
              <a:rPr lang="en-US" i="1">
                <a:solidFill>
                  <a:schemeClr val="accent2"/>
                </a:solidFill>
                <a:latin typeface="Times New Roman" pitchFamily="-112" charset="0"/>
              </a:rPr>
              <a:t>Fitzcarraldo</a:t>
            </a:r>
            <a:r>
              <a:rPr lang="en-US">
                <a:solidFill>
                  <a:schemeClr val="accent2"/>
                </a:solidFill>
                <a:latin typeface="Times New Roman" pitchFamily="-112" charset="0"/>
              </a:rPr>
              <a:t>. Perf. Klaus Kinski.</a:t>
            </a:r>
          </a:p>
          <a:p>
            <a:pPr>
              <a:lnSpc>
                <a:spcPct val="150000"/>
              </a:lnSpc>
              <a:buFont typeface="Wingdings" pitchFamily="2" charset="2"/>
              <a:buNone/>
            </a:pPr>
            <a:r>
              <a:rPr lang="en-US">
                <a:solidFill>
                  <a:schemeClr val="accent2"/>
                </a:solidFill>
                <a:latin typeface="Times New Roman" pitchFamily="-112" charset="0"/>
              </a:rPr>
              <a:t>     Filmverlag der Autoren, 1982. Film.</a:t>
            </a:r>
            <a:endParaRPr lang="en-US"/>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idx="4294967295"/>
          </p:nvPr>
        </p:nvSpPr>
        <p:spPr/>
        <p:txBody>
          <a:bodyPr/>
          <a:lstStyle/>
          <a:p>
            <a:pPr eaLnBrk="1" hangingPunct="1"/>
            <a:r>
              <a:rPr lang="en-US" dirty="0" smtClean="0"/>
              <a:t>Other In-Text Citations 6</a:t>
            </a:r>
          </a:p>
        </p:txBody>
      </p:sp>
      <p:sp>
        <p:nvSpPr>
          <p:cNvPr id="64515" name="Rectangle 4"/>
          <p:cNvSpPr>
            <a:spLocks noChangeArrowheads="1"/>
          </p:cNvSpPr>
          <p:nvPr/>
        </p:nvSpPr>
        <p:spPr bwMode="auto">
          <a:xfrm>
            <a:off x="381000" y="1295400"/>
            <a:ext cx="8305800" cy="5021263"/>
          </a:xfrm>
          <a:prstGeom prst="rect">
            <a:avLst/>
          </a:prstGeom>
          <a:noFill/>
          <a:ln w="9525">
            <a:noFill/>
            <a:miter lim="800000"/>
            <a:headEnd/>
            <a:tailEnd/>
          </a:ln>
        </p:spPr>
        <p:txBody>
          <a:bodyPr>
            <a:spAutoFit/>
          </a:bodyPr>
          <a:lstStyle/>
          <a:p>
            <a:pPr>
              <a:lnSpc>
                <a:spcPct val="150000"/>
              </a:lnSpc>
              <a:buFont typeface="Wingdings" pitchFamily="2" charset="2"/>
              <a:buNone/>
            </a:pPr>
            <a:r>
              <a:rPr lang="en-US" u="sng"/>
              <a:t>Sources from the Internet</a:t>
            </a:r>
          </a:p>
          <a:p>
            <a:pPr>
              <a:lnSpc>
                <a:spcPct val="150000"/>
              </a:lnSpc>
              <a:buFont typeface="Wingdings" pitchFamily="2" charset="2"/>
              <a:buNone/>
            </a:pPr>
            <a:r>
              <a:rPr lang="en-US"/>
              <a:t>In-text Example:</a:t>
            </a:r>
          </a:p>
          <a:p>
            <a:pPr>
              <a:lnSpc>
                <a:spcPct val="150000"/>
              </a:lnSpc>
              <a:buFont typeface="Wingdings" pitchFamily="2" charset="2"/>
              <a:buNone/>
            </a:pPr>
            <a:r>
              <a:rPr lang="en-US">
                <a:solidFill>
                  <a:schemeClr val="accent2"/>
                </a:solidFill>
                <a:latin typeface="Times New Roman" pitchFamily="-112" charset="0"/>
              </a:rPr>
              <a:t>One online film critic stated that </a:t>
            </a:r>
            <a:r>
              <a:rPr lang="en-US" i="1">
                <a:solidFill>
                  <a:schemeClr val="accent2"/>
                </a:solidFill>
                <a:latin typeface="Times New Roman" pitchFamily="-112" charset="0"/>
              </a:rPr>
              <a:t>Fitzcarraldo</a:t>
            </a:r>
            <a:r>
              <a:rPr lang="en-US">
                <a:solidFill>
                  <a:schemeClr val="accent2"/>
                </a:solidFill>
                <a:latin typeface="Times New Roman" pitchFamily="-112" charset="0"/>
              </a:rPr>
              <a:t> is "...a beautiful and terrifying critique of obsession and colonialism" (Garcia, </a:t>
            </a:r>
            <a:r>
              <a:rPr lang="en-US">
                <a:solidFill>
                  <a:schemeClr val="accent2"/>
                </a:solidFill>
                <a:latin typeface="Times New Roman" pitchFamily="-112" charset="0"/>
                <a:ea typeface="ヒラギノ角ゴ Pro W3" pitchFamily="-112" charset="-128"/>
              </a:rPr>
              <a:t>“</a:t>
            </a:r>
            <a:r>
              <a:rPr lang="en-US">
                <a:solidFill>
                  <a:schemeClr val="accent2"/>
                </a:solidFill>
                <a:latin typeface="Times New Roman" pitchFamily="-112" charset="0"/>
              </a:rPr>
              <a:t>Herzog: a Life</a:t>
            </a:r>
            <a:r>
              <a:rPr lang="en-US">
                <a:solidFill>
                  <a:schemeClr val="accent2"/>
                </a:solidFill>
                <a:latin typeface="Times New Roman" pitchFamily="-112" charset="0"/>
                <a:ea typeface="ヒラギノ角ゴ Pro W3" pitchFamily="-112" charset="-128"/>
              </a:rPr>
              <a:t>”</a:t>
            </a:r>
            <a:r>
              <a:rPr lang="en-US">
                <a:solidFill>
                  <a:schemeClr val="accent2"/>
                </a:solidFill>
                <a:latin typeface="Times New Roman" pitchFamily="-112" charset="0"/>
              </a:rPr>
              <a:t>).</a:t>
            </a:r>
          </a:p>
          <a:p>
            <a:pPr>
              <a:lnSpc>
                <a:spcPct val="150000"/>
              </a:lnSpc>
              <a:buFont typeface="Wingdings" pitchFamily="2" charset="2"/>
              <a:buNone/>
            </a:pPr>
            <a:r>
              <a:rPr lang="en-US"/>
              <a:t>Corresponding Works Cited Entry:</a:t>
            </a:r>
          </a:p>
          <a:p>
            <a:pPr>
              <a:lnSpc>
                <a:spcPct val="150000"/>
              </a:lnSpc>
              <a:buFont typeface="Wingdings" pitchFamily="2" charset="2"/>
              <a:buNone/>
            </a:pPr>
            <a:r>
              <a:rPr lang="en-US">
                <a:solidFill>
                  <a:schemeClr val="accent2"/>
                </a:solidFill>
                <a:latin typeface="Times New Roman" pitchFamily="-112" charset="0"/>
              </a:rPr>
              <a:t>Garcia, Elizabeth. "Herzog: a Life." </a:t>
            </a:r>
            <a:r>
              <a:rPr lang="en-US" i="1">
                <a:solidFill>
                  <a:schemeClr val="accent2"/>
                </a:solidFill>
                <a:latin typeface="Times New Roman" pitchFamily="-112" charset="0"/>
              </a:rPr>
              <a:t>Online Film Critics</a:t>
            </a:r>
          </a:p>
          <a:p>
            <a:pPr>
              <a:lnSpc>
                <a:spcPct val="150000"/>
              </a:lnSpc>
              <a:buFont typeface="Wingdings" pitchFamily="2" charset="2"/>
              <a:buNone/>
            </a:pPr>
            <a:r>
              <a:rPr lang="en-US" i="1">
                <a:solidFill>
                  <a:schemeClr val="accent2"/>
                </a:solidFill>
                <a:latin typeface="Times New Roman" pitchFamily="-112" charset="0"/>
              </a:rPr>
              <a:t>     Corner</a:t>
            </a:r>
            <a:r>
              <a:rPr lang="en-US">
                <a:solidFill>
                  <a:schemeClr val="accent2"/>
                </a:solidFill>
                <a:latin typeface="Times New Roman" pitchFamily="-112" charset="0"/>
              </a:rPr>
              <a:t>. The Film School of New Hampshire, 2 May</a:t>
            </a:r>
          </a:p>
          <a:p>
            <a:pPr>
              <a:lnSpc>
                <a:spcPct val="150000"/>
              </a:lnSpc>
              <a:buFont typeface="Wingdings" pitchFamily="2" charset="2"/>
              <a:buNone/>
            </a:pPr>
            <a:r>
              <a:rPr lang="en-US">
                <a:solidFill>
                  <a:schemeClr val="accent2"/>
                </a:solidFill>
                <a:latin typeface="Times New Roman" pitchFamily="-112" charset="0"/>
              </a:rPr>
              <a:t>     2002. Web. 8 Jan. 2009.</a:t>
            </a:r>
            <a:endParaRPr lang="en-US"/>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idx="4294967295"/>
          </p:nvPr>
        </p:nvSpPr>
        <p:spPr/>
        <p:txBody>
          <a:bodyPr/>
          <a:lstStyle/>
          <a:p>
            <a:pPr eaLnBrk="1" hangingPunct="1"/>
            <a:r>
              <a:rPr lang="en-US" smtClean="0"/>
              <a:t>Formatting Short Quotations</a:t>
            </a:r>
          </a:p>
        </p:txBody>
      </p:sp>
      <p:sp>
        <p:nvSpPr>
          <p:cNvPr id="66563" name="Rectangle 4"/>
          <p:cNvSpPr>
            <a:spLocks noChangeArrowheads="1"/>
          </p:cNvSpPr>
          <p:nvPr/>
        </p:nvSpPr>
        <p:spPr bwMode="auto">
          <a:xfrm>
            <a:off x="381000" y="1066800"/>
            <a:ext cx="8305800" cy="5078313"/>
          </a:xfrm>
          <a:prstGeom prst="rect">
            <a:avLst/>
          </a:prstGeom>
          <a:noFill/>
          <a:ln w="9525">
            <a:noFill/>
            <a:miter lim="800000"/>
            <a:headEnd/>
            <a:tailEnd/>
          </a:ln>
        </p:spPr>
        <p:txBody>
          <a:bodyPr>
            <a:spAutoFit/>
          </a:bodyPr>
          <a:lstStyle/>
          <a:p>
            <a:pPr>
              <a:lnSpc>
                <a:spcPct val="150000"/>
              </a:lnSpc>
              <a:buFont typeface="Wingdings" pitchFamily="2" charset="2"/>
              <a:buNone/>
            </a:pPr>
            <a:r>
              <a:rPr lang="en-US" dirty="0"/>
              <a:t>In-text Examples:</a:t>
            </a:r>
          </a:p>
          <a:p>
            <a:pPr>
              <a:lnSpc>
                <a:spcPct val="150000"/>
              </a:lnSpc>
              <a:buFont typeface="Wingdings" pitchFamily="2" charset="2"/>
              <a:buNone/>
            </a:pPr>
            <a:r>
              <a:rPr lang="en-US" dirty="0">
                <a:solidFill>
                  <a:schemeClr val="accent2"/>
                </a:solidFill>
                <a:latin typeface="Times New Roman" pitchFamily="-112" charset="0"/>
              </a:rPr>
              <a:t>According to some, dreams express "profound aspects of </a:t>
            </a:r>
            <a:r>
              <a:rPr lang="en-US" dirty="0" smtClean="0">
                <a:solidFill>
                  <a:schemeClr val="accent2"/>
                </a:solidFill>
                <a:latin typeface="Times New Roman" pitchFamily="-112" charset="0"/>
              </a:rPr>
              <a:t>personality," though </a:t>
            </a:r>
            <a:r>
              <a:rPr lang="en-US" dirty="0">
                <a:solidFill>
                  <a:schemeClr val="accent2"/>
                </a:solidFill>
                <a:latin typeface="Times New Roman" pitchFamily="-112" charset="0"/>
              </a:rPr>
              <a:t>others </a:t>
            </a:r>
            <a:r>
              <a:rPr lang="en-US" dirty="0" smtClean="0">
                <a:solidFill>
                  <a:schemeClr val="accent2"/>
                </a:solidFill>
                <a:latin typeface="Times New Roman" pitchFamily="-112" charset="0"/>
              </a:rPr>
              <a:t>disagree(</a:t>
            </a:r>
            <a:r>
              <a:rPr lang="en-US" dirty="0" err="1" smtClean="0">
                <a:solidFill>
                  <a:schemeClr val="accent2"/>
                </a:solidFill>
                <a:latin typeface="Times New Roman" pitchFamily="-112" charset="0"/>
              </a:rPr>
              <a:t>Foulkes</a:t>
            </a:r>
            <a:r>
              <a:rPr lang="en-US" dirty="0" smtClean="0">
                <a:solidFill>
                  <a:schemeClr val="accent2"/>
                </a:solidFill>
                <a:latin typeface="Times New Roman" pitchFamily="-112" charset="0"/>
              </a:rPr>
              <a:t> 184).</a:t>
            </a:r>
            <a:endParaRPr lang="en-US" dirty="0">
              <a:solidFill>
                <a:schemeClr val="accent2"/>
              </a:solidFill>
              <a:latin typeface="Times New Roman" pitchFamily="-112" charset="0"/>
            </a:endParaRPr>
          </a:p>
          <a:p>
            <a:pPr>
              <a:lnSpc>
                <a:spcPct val="150000"/>
              </a:lnSpc>
              <a:buFont typeface="Wingdings" pitchFamily="2" charset="2"/>
              <a:buNone/>
            </a:pPr>
            <a:r>
              <a:rPr lang="en-US" dirty="0">
                <a:solidFill>
                  <a:schemeClr val="accent2"/>
                </a:solidFill>
                <a:latin typeface="Times New Roman" pitchFamily="-112" charset="0"/>
              </a:rPr>
              <a:t>According to </a:t>
            </a:r>
            <a:r>
              <a:rPr lang="en-US" dirty="0" err="1">
                <a:solidFill>
                  <a:schemeClr val="accent2"/>
                </a:solidFill>
                <a:latin typeface="Times New Roman" pitchFamily="-112" charset="0"/>
              </a:rPr>
              <a:t>Foulkes's</a:t>
            </a:r>
            <a:r>
              <a:rPr lang="en-US" dirty="0">
                <a:solidFill>
                  <a:schemeClr val="accent2"/>
                </a:solidFill>
                <a:latin typeface="Times New Roman" pitchFamily="-112" charset="0"/>
              </a:rPr>
              <a:t> study, dreams may express "profound aspects of personality" (184).</a:t>
            </a:r>
          </a:p>
          <a:p>
            <a:pPr>
              <a:lnSpc>
                <a:spcPct val="150000"/>
              </a:lnSpc>
              <a:buFont typeface="Wingdings" pitchFamily="2" charset="2"/>
              <a:buNone/>
            </a:pPr>
            <a:r>
              <a:rPr lang="en-US" dirty="0">
                <a:solidFill>
                  <a:schemeClr val="accent2"/>
                </a:solidFill>
                <a:latin typeface="Times New Roman" pitchFamily="-112" charset="0"/>
              </a:rPr>
              <a:t>Is it possible that dreams may express "profound aspects of personality" (</a:t>
            </a:r>
            <a:r>
              <a:rPr lang="en-US" dirty="0" err="1">
                <a:solidFill>
                  <a:schemeClr val="accent2"/>
                </a:solidFill>
                <a:latin typeface="Times New Roman" pitchFamily="-112" charset="0"/>
              </a:rPr>
              <a:t>Foulkes</a:t>
            </a:r>
            <a:r>
              <a:rPr lang="en-US" dirty="0">
                <a:solidFill>
                  <a:schemeClr val="accent2"/>
                </a:solidFill>
                <a:latin typeface="Times New Roman" pitchFamily="-112" charset="0"/>
              </a:rPr>
              <a:t> 184)?</a:t>
            </a:r>
            <a:endParaRPr lang="en-US" dirty="0"/>
          </a:p>
          <a:p>
            <a:pPr>
              <a:lnSpc>
                <a:spcPct val="150000"/>
              </a:lnSpc>
              <a:buFont typeface="Wingdings" pitchFamily="2" charset="2"/>
              <a:buNone/>
            </a:pPr>
            <a:r>
              <a:rPr lang="en-US" dirty="0">
                <a:solidFill>
                  <a:schemeClr val="accent2"/>
                </a:solidFill>
                <a:latin typeface="Times New Roman" pitchFamily="-112" charset="0"/>
              </a:rPr>
              <a:t>Cullen concludes, "Of all the things that happened there / That's all I remember" (11-12).</a:t>
            </a:r>
            <a:endParaRPr lang="en-US" dirty="0"/>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idx="4294967295"/>
          </p:nvPr>
        </p:nvSpPr>
        <p:spPr/>
        <p:txBody>
          <a:bodyPr/>
          <a:lstStyle/>
          <a:p>
            <a:pPr eaLnBrk="1" hangingPunct="1"/>
            <a:r>
              <a:rPr lang="en-US" smtClean="0"/>
              <a:t>Formatting Long Quotations</a:t>
            </a:r>
          </a:p>
        </p:txBody>
      </p:sp>
      <p:sp>
        <p:nvSpPr>
          <p:cNvPr id="68611" name="Rectangle 4"/>
          <p:cNvSpPr>
            <a:spLocks noChangeArrowheads="1"/>
          </p:cNvSpPr>
          <p:nvPr/>
        </p:nvSpPr>
        <p:spPr bwMode="auto">
          <a:xfrm>
            <a:off x="381000" y="1066800"/>
            <a:ext cx="8305800" cy="3987800"/>
          </a:xfrm>
          <a:prstGeom prst="rect">
            <a:avLst/>
          </a:prstGeom>
          <a:noFill/>
          <a:ln w="9525">
            <a:noFill/>
            <a:miter lim="800000"/>
            <a:headEnd/>
            <a:tailEnd/>
          </a:ln>
        </p:spPr>
        <p:txBody>
          <a:bodyPr>
            <a:spAutoFit/>
          </a:bodyPr>
          <a:lstStyle/>
          <a:p>
            <a:pPr>
              <a:lnSpc>
                <a:spcPct val="120000"/>
              </a:lnSpc>
              <a:buFont typeface="Wingdings" pitchFamily="2" charset="2"/>
              <a:buNone/>
            </a:pPr>
            <a:r>
              <a:rPr lang="en-US" sz="2000"/>
              <a:t>In-text Example:</a:t>
            </a:r>
          </a:p>
          <a:p>
            <a:pPr eaLnBrk="0" hangingPunct="0">
              <a:lnSpc>
                <a:spcPct val="160000"/>
              </a:lnSpc>
            </a:pPr>
            <a:r>
              <a:rPr lang="en-US" sz="2000">
                <a:solidFill>
                  <a:schemeClr val="accent2"/>
                </a:solidFill>
                <a:latin typeface="Times New Roman" pitchFamily="-112" charset="0"/>
              </a:rPr>
              <a:t>Nelly Dean treats Heathcliff poorly and dehumanizes him throughout her narration:</a:t>
            </a:r>
          </a:p>
          <a:p>
            <a:pPr eaLnBrk="0" hangingPunct="0">
              <a:lnSpc>
                <a:spcPct val="120000"/>
              </a:lnSpc>
            </a:pPr>
            <a:r>
              <a:rPr lang="en-US" sz="2000">
                <a:solidFill>
                  <a:schemeClr val="accent2"/>
                </a:solidFill>
                <a:latin typeface="Times New Roman" pitchFamily="-112" charset="0"/>
              </a:rPr>
              <a:t>     They entirely refused to have it in bed with them, or even in their room,</a:t>
            </a:r>
          </a:p>
          <a:p>
            <a:pPr eaLnBrk="0" hangingPunct="0">
              <a:lnSpc>
                <a:spcPct val="120000"/>
              </a:lnSpc>
            </a:pPr>
            <a:r>
              <a:rPr lang="en-US" sz="2000">
                <a:solidFill>
                  <a:schemeClr val="accent2"/>
                </a:solidFill>
                <a:latin typeface="Times New Roman" pitchFamily="-112" charset="0"/>
              </a:rPr>
              <a:t>     and I had no more sense, so, I put it on the landing of the stairs, hoping</a:t>
            </a:r>
          </a:p>
          <a:p>
            <a:pPr eaLnBrk="0" hangingPunct="0">
              <a:lnSpc>
                <a:spcPct val="120000"/>
              </a:lnSpc>
            </a:pPr>
            <a:r>
              <a:rPr lang="en-US" sz="2000">
                <a:solidFill>
                  <a:schemeClr val="accent2"/>
                </a:solidFill>
                <a:latin typeface="Times New Roman" pitchFamily="-112" charset="0"/>
              </a:rPr>
              <a:t>     it would be gone on the morrow. By chance, or else attracted by hearing</a:t>
            </a:r>
          </a:p>
          <a:p>
            <a:pPr eaLnBrk="0" hangingPunct="0">
              <a:lnSpc>
                <a:spcPct val="120000"/>
              </a:lnSpc>
            </a:pPr>
            <a:r>
              <a:rPr lang="en-US" sz="2000">
                <a:solidFill>
                  <a:schemeClr val="accent2"/>
                </a:solidFill>
                <a:latin typeface="Times New Roman" pitchFamily="-112" charset="0"/>
              </a:rPr>
              <a:t>     his voice, it crept to Mr. Earnshaw's door, and there he found it on</a:t>
            </a:r>
          </a:p>
          <a:p>
            <a:pPr eaLnBrk="0" hangingPunct="0">
              <a:lnSpc>
                <a:spcPct val="120000"/>
              </a:lnSpc>
            </a:pPr>
            <a:r>
              <a:rPr lang="en-US" sz="2000">
                <a:solidFill>
                  <a:schemeClr val="accent2"/>
                </a:solidFill>
                <a:latin typeface="Times New Roman" pitchFamily="-112" charset="0"/>
              </a:rPr>
              <a:t>     quitting his chamber. Inquiries were made as to how it got there; I was</a:t>
            </a:r>
          </a:p>
          <a:p>
            <a:pPr eaLnBrk="0" hangingPunct="0">
              <a:lnSpc>
                <a:spcPct val="120000"/>
              </a:lnSpc>
            </a:pPr>
            <a:r>
              <a:rPr lang="en-US" sz="2000">
                <a:solidFill>
                  <a:schemeClr val="accent2"/>
                </a:solidFill>
                <a:latin typeface="Times New Roman" pitchFamily="-112" charset="0"/>
              </a:rPr>
              <a:t>     obliged to confess, and in recompense for my cowardice and</a:t>
            </a:r>
          </a:p>
          <a:p>
            <a:pPr eaLnBrk="0" hangingPunct="0">
              <a:lnSpc>
                <a:spcPct val="120000"/>
              </a:lnSpc>
            </a:pPr>
            <a:r>
              <a:rPr lang="en-US" sz="2000">
                <a:solidFill>
                  <a:schemeClr val="accent2"/>
                </a:solidFill>
                <a:latin typeface="Times New Roman" pitchFamily="-112" charset="0"/>
              </a:rPr>
              <a:t>     inhumanity was sent out of the house. (Bronte 78)</a:t>
            </a: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idx="4294967295"/>
          </p:nvPr>
        </p:nvSpPr>
        <p:spPr/>
        <p:txBody>
          <a:bodyPr/>
          <a:lstStyle/>
          <a:p>
            <a:pPr eaLnBrk="1" hangingPunct="1"/>
            <a:r>
              <a:rPr lang="en-US" smtClean="0"/>
              <a:t>Adding/Omitting Words</a:t>
            </a:r>
          </a:p>
        </p:txBody>
      </p:sp>
      <p:sp>
        <p:nvSpPr>
          <p:cNvPr id="70659" name="Rectangle 4"/>
          <p:cNvSpPr>
            <a:spLocks noChangeArrowheads="1"/>
          </p:cNvSpPr>
          <p:nvPr/>
        </p:nvSpPr>
        <p:spPr bwMode="auto">
          <a:xfrm>
            <a:off x="685800" y="990600"/>
            <a:ext cx="8001000" cy="5295900"/>
          </a:xfrm>
          <a:prstGeom prst="rect">
            <a:avLst/>
          </a:prstGeom>
          <a:noFill/>
          <a:ln w="9525">
            <a:noFill/>
            <a:miter lim="800000"/>
            <a:headEnd/>
            <a:tailEnd/>
          </a:ln>
        </p:spPr>
        <p:txBody>
          <a:bodyPr>
            <a:spAutoFit/>
          </a:bodyPr>
          <a:lstStyle/>
          <a:p>
            <a:pPr>
              <a:lnSpc>
                <a:spcPct val="150000"/>
              </a:lnSpc>
              <a:buFont typeface="Wingdings" pitchFamily="2" charset="2"/>
              <a:buNone/>
            </a:pPr>
            <a:r>
              <a:rPr lang="en-US" u="sng"/>
              <a:t>In-text Example for Adding Words:</a:t>
            </a:r>
          </a:p>
          <a:p>
            <a:pPr>
              <a:lnSpc>
                <a:spcPct val="150000"/>
              </a:lnSpc>
              <a:buFont typeface="Wingdings" pitchFamily="2" charset="2"/>
              <a:buNone/>
            </a:pPr>
            <a:r>
              <a:rPr lang="en-US">
                <a:solidFill>
                  <a:schemeClr val="accent2"/>
                </a:solidFill>
                <a:latin typeface="Times New Roman" pitchFamily="-112" charset="0"/>
              </a:rPr>
              <a:t>Jan Harold Brunvand, in an essay on urban legends, states: "some individuals [who retell urban legends] make a point of learning every rumor or tale" (78).</a:t>
            </a:r>
          </a:p>
          <a:p>
            <a:pPr>
              <a:lnSpc>
                <a:spcPct val="150000"/>
              </a:lnSpc>
              <a:buFont typeface="Wingdings" pitchFamily="2" charset="2"/>
              <a:buNone/>
            </a:pPr>
            <a:endParaRPr lang="en-US" sz="1200"/>
          </a:p>
          <a:p>
            <a:pPr>
              <a:lnSpc>
                <a:spcPct val="150000"/>
              </a:lnSpc>
              <a:buFont typeface="Wingdings" pitchFamily="2" charset="2"/>
              <a:buNone/>
            </a:pPr>
            <a:r>
              <a:rPr lang="en-US" u="sng"/>
              <a:t>In-text example for Omitting Words:</a:t>
            </a:r>
          </a:p>
          <a:p>
            <a:pPr>
              <a:lnSpc>
                <a:spcPct val="150000"/>
              </a:lnSpc>
              <a:buFont typeface="Wingdings" pitchFamily="2" charset="2"/>
              <a:buNone/>
            </a:pPr>
            <a:r>
              <a:rPr lang="en-US">
                <a:solidFill>
                  <a:schemeClr val="accent2"/>
                </a:solidFill>
                <a:latin typeface="Times New Roman" pitchFamily="-112" charset="0"/>
              </a:rPr>
              <a:t>In an essay on urban legends, Jan Harold Brunvand notes that "some individuals make a point of learning every recent rumor or tale . . . and in a short time a lively exchange of details occurs" (78).</a:t>
            </a:r>
            <a:endParaRPr lang="en-US"/>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idx="4294967295"/>
          </p:nvPr>
        </p:nvSpPr>
        <p:spPr/>
        <p:txBody>
          <a:bodyPr/>
          <a:lstStyle/>
          <a:p>
            <a:pPr eaLnBrk="1" hangingPunct="1"/>
            <a:r>
              <a:rPr lang="en-US" smtClean="0"/>
              <a:t>Works Cited Page: The Basics</a:t>
            </a:r>
          </a:p>
        </p:txBody>
      </p:sp>
      <p:sp>
        <p:nvSpPr>
          <p:cNvPr id="72707" name="Rectangle 4"/>
          <p:cNvSpPr>
            <a:spLocks noChangeArrowheads="1"/>
          </p:cNvSpPr>
          <p:nvPr/>
        </p:nvSpPr>
        <p:spPr bwMode="auto">
          <a:xfrm>
            <a:off x="381000" y="1066800"/>
            <a:ext cx="8305800" cy="639763"/>
          </a:xfrm>
          <a:prstGeom prst="rect">
            <a:avLst/>
          </a:prstGeom>
          <a:noFill/>
          <a:ln w="9525">
            <a:noFill/>
            <a:miter lim="800000"/>
            <a:headEnd/>
            <a:tailEnd/>
          </a:ln>
        </p:spPr>
        <p:txBody>
          <a:bodyPr>
            <a:spAutoFit/>
          </a:bodyPr>
          <a:lstStyle/>
          <a:p>
            <a:pPr>
              <a:lnSpc>
                <a:spcPct val="150000"/>
              </a:lnSpc>
              <a:buFont typeface="Wingdings" pitchFamily="2" charset="2"/>
              <a:buNone/>
            </a:pPr>
            <a:endParaRPr lang="en-US"/>
          </a:p>
        </p:txBody>
      </p:sp>
      <p:sp>
        <p:nvSpPr>
          <p:cNvPr id="72708" name="Rectangle 6"/>
          <p:cNvSpPr>
            <a:spLocks noChangeArrowheads="1"/>
          </p:cNvSpPr>
          <p:nvPr/>
        </p:nvSpPr>
        <p:spPr bwMode="auto">
          <a:xfrm>
            <a:off x="889000" y="955675"/>
            <a:ext cx="4029075" cy="457200"/>
          </a:xfrm>
          <a:prstGeom prst="rect">
            <a:avLst/>
          </a:prstGeom>
          <a:noFill/>
          <a:ln w="9525">
            <a:noFill/>
            <a:miter lim="800000"/>
            <a:headEnd/>
            <a:tailEnd/>
          </a:ln>
        </p:spPr>
        <p:txBody>
          <a:bodyPr wrap="none">
            <a:spAutoFit/>
          </a:bodyPr>
          <a:lstStyle/>
          <a:p>
            <a:r>
              <a:rPr lang="en-US"/>
              <a:t>Sample Works Cited page:</a:t>
            </a:r>
          </a:p>
        </p:txBody>
      </p:sp>
      <p:pic>
        <p:nvPicPr>
          <p:cNvPr id="72709" name="Picture 7"/>
          <p:cNvPicPr>
            <a:picLocks noChangeAspect="1" noChangeArrowheads="1"/>
          </p:cNvPicPr>
          <p:nvPr/>
        </p:nvPicPr>
        <p:blipFill>
          <a:blip r:embed="rId3" cstate="print"/>
          <a:srcRect/>
          <a:stretch>
            <a:fillRect/>
          </a:stretch>
        </p:blipFill>
        <p:spPr bwMode="auto">
          <a:xfrm>
            <a:off x="1371600" y="1447800"/>
            <a:ext cx="6553200" cy="503555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idx="4294967295"/>
          </p:nvPr>
        </p:nvSpPr>
        <p:spPr/>
        <p:txBody>
          <a:bodyPr/>
          <a:lstStyle/>
          <a:p>
            <a:pPr eaLnBrk="1" hangingPunct="1"/>
            <a:r>
              <a:rPr lang="en-US" smtClean="0"/>
              <a:t>Works Cited Page: Books</a:t>
            </a:r>
          </a:p>
        </p:txBody>
      </p:sp>
      <p:sp>
        <p:nvSpPr>
          <p:cNvPr id="74755" name="Rectangle 4"/>
          <p:cNvSpPr>
            <a:spLocks noChangeArrowheads="1"/>
          </p:cNvSpPr>
          <p:nvPr/>
        </p:nvSpPr>
        <p:spPr bwMode="auto">
          <a:xfrm>
            <a:off x="381000" y="1066800"/>
            <a:ext cx="8305800" cy="639763"/>
          </a:xfrm>
          <a:prstGeom prst="rect">
            <a:avLst/>
          </a:prstGeom>
          <a:noFill/>
          <a:ln w="9525">
            <a:noFill/>
            <a:miter lim="800000"/>
            <a:headEnd/>
            <a:tailEnd/>
          </a:ln>
        </p:spPr>
        <p:txBody>
          <a:bodyPr>
            <a:spAutoFit/>
          </a:bodyPr>
          <a:lstStyle/>
          <a:p>
            <a:pPr>
              <a:lnSpc>
                <a:spcPct val="150000"/>
              </a:lnSpc>
              <a:buFont typeface="Wingdings" pitchFamily="2" charset="2"/>
              <a:buNone/>
            </a:pPr>
            <a:endParaRPr lang="en-US"/>
          </a:p>
        </p:txBody>
      </p:sp>
      <p:sp>
        <p:nvSpPr>
          <p:cNvPr id="74756" name="Rectangle 5"/>
          <p:cNvSpPr>
            <a:spLocks noChangeArrowheads="1"/>
          </p:cNvSpPr>
          <p:nvPr/>
        </p:nvSpPr>
        <p:spPr bwMode="auto">
          <a:xfrm>
            <a:off x="457200" y="990600"/>
            <a:ext cx="8077200" cy="5203825"/>
          </a:xfrm>
          <a:prstGeom prst="rect">
            <a:avLst/>
          </a:prstGeom>
          <a:noFill/>
          <a:ln w="9525">
            <a:noFill/>
            <a:miter lim="800000"/>
            <a:headEnd/>
            <a:tailEnd/>
          </a:ln>
        </p:spPr>
        <p:txBody>
          <a:bodyPr>
            <a:spAutoFit/>
          </a:bodyPr>
          <a:lstStyle/>
          <a:p>
            <a:pPr>
              <a:lnSpc>
                <a:spcPct val="120000"/>
              </a:lnSpc>
            </a:pPr>
            <a:r>
              <a:rPr lang="en-US" sz="2000"/>
              <a:t>Basic Format:</a:t>
            </a:r>
          </a:p>
          <a:p>
            <a:pPr>
              <a:lnSpc>
                <a:spcPct val="120000"/>
              </a:lnSpc>
            </a:pPr>
            <a:r>
              <a:rPr lang="en-US" sz="2000">
                <a:solidFill>
                  <a:schemeClr val="accent2"/>
                </a:solidFill>
                <a:latin typeface="Times New Roman" pitchFamily="-112" charset="0"/>
              </a:rPr>
              <a:t>Lastname, Firstname. </a:t>
            </a:r>
            <a:r>
              <a:rPr lang="en-US" sz="2000" i="1">
                <a:solidFill>
                  <a:schemeClr val="accent2"/>
                </a:solidFill>
                <a:latin typeface="Times New Roman" pitchFamily="-112" charset="0"/>
              </a:rPr>
              <a:t>Title of Book</a:t>
            </a:r>
            <a:r>
              <a:rPr lang="en-US" sz="2000">
                <a:solidFill>
                  <a:schemeClr val="accent2"/>
                </a:solidFill>
                <a:latin typeface="Times New Roman" pitchFamily="-112" charset="0"/>
              </a:rPr>
              <a:t>. Place of Publication:</a:t>
            </a:r>
          </a:p>
          <a:p>
            <a:pPr>
              <a:lnSpc>
                <a:spcPct val="120000"/>
              </a:lnSpc>
            </a:pPr>
            <a:r>
              <a:rPr lang="en-US" sz="2000">
                <a:solidFill>
                  <a:schemeClr val="accent2"/>
                </a:solidFill>
                <a:latin typeface="Times New Roman" pitchFamily="-112" charset="0"/>
              </a:rPr>
              <a:t>     Publisher, Year of Publication. Medium of Publication.</a:t>
            </a:r>
            <a:endParaRPr lang="en-US" sz="2000"/>
          </a:p>
          <a:p>
            <a:pPr>
              <a:lnSpc>
                <a:spcPct val="120000"/>
              </a:lnSpc>
            </a:pPr>
            <a:endParaRPr lang="en-US" sz="2000"/>
          </a:p>
          <a:p>
            <a:pPr>
              <a:lnSpc>
                <a:spcPct val="120000"/>
              </a:lnSpc>
            </a:pPr>
            <a:r>
              <a:rPr lang="en-US" sz="2000"/>
              <a:t>Examples:</a:t>
            </a:r>
          </a:p>
          <a:p>
            <a:pPr>
              <a:lnSpc>
                <a:spcPct val="120000"/>
              </a:lnSpc>
            </a:pPr>
            <a:r>
              <a:rPr lang="en-US" sz="2000">
                <a:solidFill>
                  <a:schemeClr val="accent2"/>
                </a:solidFill>
                <a:latin typeface="Times New Roman" pitchFamily="-112" charset="0"/>
              </a:rPr>
              <a:t>Gleick, James. </a:t>
            </a:r>
            <a:r>
              <a:rPr lang="en-US" sz="2000" i="1">
                <a:solidFill>
                  <a:schemeClr val="accent2"/>
                </a:solidFill>
                <a:latin typeface="Times New Roman" pitchFamily="-112" charset="0"/>
              </a:rPr>
              <a:t>Chaos: Making a New Science</a:t>
            </a:r>
            <a:r>
              <a:rPr lang="en-US" sz="2000">
                <a:solidFill>
                  <a:schemeClr val="accent2"/>
                </a:solidFill>
                <a:latin typeface="Times New Roman" pitchFamily="-112" charset="0"/>
              </a:rPr>
              <a:t>. New York:</a:t>
            </a:r>
          </a:p>
          <a:p>
            <a:pPr>
              <a:lnSpc>
                <a:spcPct val="120000"/>
              </a:lnSpc>
            </a:pPr>
            <a:r>
              <a:rPr lang="en-US" sz="2000">
                <a:solidFill>
                  <a:schemeClr val="accent2"/>
                </a:solidFill>
                <a:latin typeface="Times New Roman" pitchFamily="-112" charset="0"/>
              </a:rPr>
              <a:t>     Penguin, 1987. Print.</a:t>
            </a:r>
          </a:p>
          <a:p>
            <a:pPr>
              <a:lnSpc>
                <a:spcPct val="120000"/>
              </a:lnSpc>
            </a:pPr>
            <a:r>
              <a:rPr lang="en-US" sz="2000">
                <a:solidFill>
                  <a:schemeClr val="accent2"/>
                </a:solidFill>
                <a:latin typeface="Times New Roman" pitchFamily="-112" charset="0"/>
              </a:rPr>
              <a:t>Gillespie, Paula, and Neal Lerner. </a:t>
            </a:r>
            <a:r>
              <a:rPr lang="en-US" sz="2000" i="1">
                <a:solidFill>
                  <a:schemeClr val="accent2"/>
                </a:solidFill>
                <a:latin typeface="Times New Roman" pitchFamily="-112" charset="0"/>
              </a:rPr>
              <a:t>The Allyn and Bacon Guide to</a:t>
            </a:r>
          </a:p>
          <a:p>
            <a:pPr>
              <a:lnSpc>
                <a:spcPct val="120000"/>
              </a:lnSpc>
            </a:pPr>
            <a:r>
              <a:rPr lang="en-US" sz="2000" i="1">
                <a:solidFill>
                  <a:schemeClr val="accent2"/>
                </a:solidFill>
                <a:latin typeface="Times New Roman" pitchFamily="-112" charset="0"/>
              </a:rPr>
              <a:t>     Peer Tutoring</a:t>
            </a:r>
            <a:r>
              <a:rPr lang="en-US" sz="2000">
                <a:solidFill>
                  <a:schemeClr val="accent2"/>
                </a:solidFill>
                <a:latin typeface="Times New Roman" pitchFamily="-112" charset="0"/>
              </a:rPr>
              <a:t>. Boston: Allyn, 2000. Print.</a:t>
            </a:r>
          </a:p>
          <a:p>
            <a:pPr eaLnBrk="0" hangingPunct="0">
              <a:lnSpc>
                <a:spcPct val="120000"/>
              </a:lnSpc>
            </a:pPr>
            <a:r>
              <a:rPr lang="en-US" sz="2000">
                <a:solidFill>
                  <a:schemeClr val="accent2"/>
                </a:solidFill>
                <a:latin typeface="Times New Roman" pitchFamily="-112" charset="0"/>
              </a:rPr>
              <a:t>Palmer, William J. </a:t>
            </a:r>
            <a:r>
              <a:rPr lang="en-US" sz="2000" i="1">
                <a:solidFill>
                  <a:schemeClr val="accent2"/>
                </a:solidFill>
                <a:latin typeface="Times New Roman" pitchFamily="-112" charset="0"/>
              </a:rPr>
              <a:t>Dickens and New Historicism</a:t>
            </a:r>
            <a:r>
              <a:rPr lang="en-US" sz="2000">
                <a:solidFill>
                  <a:schemeClr val="accent2"/>
                </a:solidFill>
                <a:latin typeface="Times New Roman" pitchFamily="-112" charset="0"/>
              </a:rPr>
              <a:t>. New York: St.</a:t>
            </a:r>
          </a:p>
          <a:p>
            <a:pPr eaLnBrk="0" hangingPunct="0">
              <a:lnSpc>
                <a:spcPct val="120000"/>
              </a:lnSpc>
            </a:pPr>
            <a:r>
              <a:rPr lang="en-US" sz="2000">
                <a:solidFill>
                  <a:schemeClr val="accent2"/>
                </a:solidFill>
                <a:latin typeface="Times New Roman" pitchFamily="-112" charset="0"/>
              </a:rPr>
              <a:t>     Martin's, 1997. Print.</a:t>
            </a:r>
          </a:p>
          <a:p>
            <a:pPr eaLnBrk="0" hangingPunct="0">
              <a:lnSpc>
                <a:spcPct val="120000"/>
              </a:lnSpc>
            </a:pPr>
            <a:r>
              <a:rPr lang="en-US" sz="2000">
                <a:solidFill>
                  <a:schemeClr val="accent2"/>
                </a:solidFill>
                <a:latin typeface="Times New Roman" pitchFamily="-112" charset="0"/>
              </a:rPr>
              <a:t>---. </a:t>
            </a:r>
            <a:r>
              <a:rPr lang="en-US" sz="2000" i="1">
                <a:solidFill>
                  <a:schemeClr val="accent2"/>
                </a:solidFill>
                <a:latin typeface="Times New Roman" pitchFamily="-112" charset="0"/>
              </a:rPr>
              <a:t>The Films of the Eighties: A Social History</a:t>
            </a:r>
            <a:r>
              <a:rPr lang="en-US" sz="2000">
                <a:solidFill>
                  <a:schemeClr val="accent2"/>
                </a:solidFill>
                <a:latin typeface="Times New Roman" pitchFamily="-112" charset="0"/>
              </a:rPr>
              <a:t>. Carbondale:</a:t>
            </a:r>
          </a:p>
          <a:p>
            <a:pPr eaLnBrk="0" hangingPunct="0">
              <a:lnSpc>
                <a:spcPct val="120000"/>
              </a:lnSpc>
            </a:pPr>
            <a:r>
              <a:rPr lang="en-US" sz="2000">
                <a:solidFill>
                  <a:schemeClr val="accent2"/>
                </a:solidFill>
                <a:latin typeface="Times New Roman" pitchFamily="-112" charset="0"/>
              </a:rPr>
              <a:t>     Southern Illinois UP, 1993. Print.</a:t>
            </a:r>
            <a:endParaRPr lang="en-US" sz="2000"/>
          </a:p>
          <a:p>
            <a:pPr>
              <a:lnSpc>
                <a:spcPct val="120000"/>
              </a:lnSpc>
            </a:pPr>
            <a:endParaRPr lang="en-US" sz="2000"/>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idx="4294967295"/>
          </p:nvPr>
        </p:nvSpPr>
        <p:spPr/>
        <p:txBody>
          <a:bodyPr/>
          <a:lstStyle/>
          <a:p>
            <a:pPr eaLnBrk="1" hangingPunct="1"/>
            <a:r>
              <a:rPr lang="en-US" smtClean="0"/>
              <a:t>Works Cited Page: Periodicals</a:t>
            </a:r>
          </a:p>
        </p:txBody>
      </p:sp>
      <p:sp>
        <p:nvSpPr>
          <p:cNvPr id="76803" name="Rectangle 4"/>
          <p:cNvSpPr>
            <a:spLocks noChangeArrowheads="1"/>
          </p:cNvSpPr>
          <p:nvPr/>
        </p:nvSpPr>
        <p:spPr bwMode="auto">
          <a:xfrm>
            <a:off x="381000" y="1066800"/>
            <a:ext cx="8305800" cy="639763"/>
          </a:xfrm>
          <a:prstGeom prst="rect">
            <a:avLst/>
          </a:prstGeom>
          <a:noFill/>
          <a:ln w="9525">
            <a:noFill/>
            <a:miter lim="800000"/>
            <a:headEnd/>
            <a:tailEnd/>
          </a:ln>
        </p:spPr>
        <p:txBody>
          <a:bodyPr>
            <a:spAutoFit/>
          </a:bodyPr>
          <a:lstStyle/>
          <a:p>
            <a:pPr>
              <a:lnSpc>
                <a:spcPct val="150000"/>
              </a:lnSpc>
              <a:buFont typeface="Wingdings" pitchFamily="2" charset="2"/>
              <a:buNone/>
            </a:pPr>
            <a:endParaRPr lang="en-US"/>
          </a:p>
        </p:txBody>
      </p:sp>
      <p:sp>
        <p:nvSpPr>
          <p:cNvPr id="76804" name="Rectangle 4"/>
          <p:cNvSpPr>
            <a:spLocks noChangeArrowheads="1"/>
          </p:cNvSpPr>
          <p:nvPr/>
        </p:nvSpPr>
        <p:spPr bwMode="auto">
          <a:xfrm>
            <a:off x="457200" y="1066800"/>
            <a:ext cx="8077200" cy="5203825"/>
          </a:xfrm>
          <a:prstGeom prst="rect">
            <a:avLst/>
          </a:prstGeom>
          <a:noFill/>
          <a:ln w="9525">
            <a:noFill/>
            <a:miter lim="800000"/>
            <a:headEnd/>
            <a:tailEnd/>
          </a:ln>
        </p:spPr>
        <p:txBody>
          <a:bodyPr>
            <a:spAutoFit/>
          </a:bodyPr>
          <a:lstStyle/>
          <a:p>
            <a:pPr>
              <a:lnSpc>
                <a:spcPct val="120000"/>
              </a:lnSpc>
            </a:pPr>
            <a:r>
              <a:rPr lang="en-US" sz="2000" u="sng"/>
              <a:t>Article in a Magazine Format:</a:t>
            </a:r>
          </a:p>
          <a:p>
            <a:pPr>
              <a:lnSpc>
                <a:spcPct val="120000"/>
              </a:lnSpc>
            </a:pPr>
            <a:r>
              <a:rPr lang="en-US" sz="2000">
                <a:solidFill>
                  <a:schemeClr val="accent2"/>
                </a:solidFill>
                <a:latin typeface="Times New Roman" pitchFamily="-112" charset="0"/>
              </a:rPr>
              <a:t>Author(s). "Title of Article." </a:t>
            </a:r>
            <a:r>
              <a:rPr lang="en-US" sz="2000" i="1">
                <a:solidFill>
                  <a:schemeClr val="accent2"/>
                </a:solidFill>
                <a:latin typeface="Times New Roman" pitchFamily="-112" charset="0"/>
              </a:rPr>
              <a:t>Title of Periodical</a:t>
            </a:r>
            <a:r>
              <a:rPr lang="en-US" sz="2000">
                <a:solidFill>
                  <a:schemeClr val="accent2"/>
                </a:solidFill>
                <a:latin typeface="Times New Roman" pitchFamily="-112" charset="0"/>
              </a:rPr>
              <a:t> Day Month Year:</a:t>
            </a:r>
          </a:p>
          <a:p>
            <a:pPr>
              <a:lnSpc>
                <a:spcPct val="120000"/>
              </a:lnSpc>
            </a:pPr>
            <a:r>
              <a:rPr lang="en-US" sz="2000">
                <a:solidFill>
                  <a:schemeClr val="accent2"/>
                </a:solidFill>
                <a:latin typeface="Times New Roman" pitchFamily="-112" charset="0"/>
              </a:rPr>
              <a:t>     pages. Medium of publication.</a:t>
            </a:r>
            <a:endParaRPr lang="en-US" sz="2000"/>
          </a:p>
          <a:p>
            <a:pPr>
              <a:lnSpc>
                <a:spcPct val="120000"/>
              </a:lnSpc>
            </a:pPr>
            <a:r>
              <a:rPr lang="en-US" sz="2000"/>
              <a:t>Example:</a:t>
            </a:r>
          </a:p>
          <a:p>
            <a:pPr>
              <a:lnSpc>
                <a:spcPct val="120000"/>
              </a:lnSpc>
            </a:pPr>
            <a:r>
              <a:rPr lang="en-US" sz="2000">
                <a:solidFill>
                  <a:schemeClr val="accent2"/>
                </a:solidFill>
                <a:latin typeface="Times New Roman" pitchFamily="-112" charset="0"/>
              </a:rPr>
              <a:t>Buchman, Dana. "A Special Education." </a:t>
            </a:r>
            <a:r>
              <a:rPr lang="en-US" sz="2000" i="1">
                <a:solidFill>
                  <a:schemeClr val="accent2"/>
                </a:solidFill>
                <a:latin typeface="Times New Roman" pitchFamily="-112" charset="0"/>
              </a:rPr>
              <a:t>Good Housekeeping</a:t>
            </a:r>
            <a:endParaRPr lang="en-US" sz="2000">
              <a:solidFill>
                <a:schemeClr val="accent2"/>
              </a:solidFill>
              <a:latin typeface="Times New Roman" pitchFamily="-112" charset="0"/>
            </a:endParaRPr>
          </a:p>
          <a:p>
            <a:pPr>
              <a:lnSpc>
                <a:spcPct val="120000"/>
              </a:lnSpc>
            </a:pPr>
            <a:r>
              <a:rPr lang="en-US" sz="2000">
                <a:solidFill>
                  <a:schemeClr val="accent2"/>
                </a:solidFill>
                <a:latin typeface="Times New Roman" pitchFamily="-112" charset="0"/>
              </a:rPr>
              <a:t>     Mar. 2006: 143-8. Print.</a:t>
            </a:r>
            <a:endParaRPr lang="en-US" sz="2000"/>
          </a:p>
          <a:p>
            <a:pPr>
              <a:lnSpc>
                <a:spcPct val="120000"/>
              </a:lnSpc>
            </a:pPr>
            <a:endParaRPr lang="en-US" sz="2000"/>
          </a:p>
          <a:p>
            <a:pPr>
              <a:lnSpc>
                <a:spcPct val="120000"/>
              </a:lnSpc>
            </a:pPr>
            <a:r>
              <a:rPr lang="en-US" sz="2000" u="sng"/>
              <a:t>Article in Scholarly Journal Format:</a:t>
            </a:r>
          </a:p>
          <a:p>
            <a:pPr>
              <a:lnSpc>
                <a:spcPct val="120000"/>
              </a:lnSpc>
            </a:pPr>
            <a:r>
              <a:rPr lang="en-US" sz="2000">
                <a:solidFill>
                  <a:schemeClr val="accent2"/>
                </a:solidFill>
                <a:latin typeface="Times New Roman" pitchFamily="-112" charset="0"/>
              </a:rPr>
              <a:t>Author(s). "Title of Article." </a:t>
            </a:r>
            <a:r>
              <a:rPr lang="en-US" sz="2000" i="1">
                <a:solidFill>
                  <a:schemeClr val="accent2"/>
                </a:solidFill>
                <a:latin typeface="Times New Roman" pitchFamily="-112" charset="0"/>
              </a:rPr>
              <a:t>Title of Journal</a:t>
            </a:r>
            <a:r>
              <a:rPr lang="en-US" sz="2000">
                <a:solidFill>
                  <a:schemeClr val="accent2"/>
                </a:solidFill>
                <a:latin typeface="Times New Roman" pitchFamily="-112" charset="0"/>
              </a:rPr>
              <a:t> Volume.Issue (Year):</a:t>
            </a:r>
          </a:p>
          <a:p>
            <a:pPr>
              <a:lnSpc>
                <a:spcPct val="120000"/>
              </a:lnSpc>
            </a:pPr>
            <a:r>
              <a:rPr lang="en-US" sz="2000">
                <a:solidFill>
                  <a:schemeClr val="accent2"/>
                </a:solidFill>
                <a:latin typeface="Times New Roman" pitchFamily="-112" charset="0"/>
              </a:rPr>
              <a:t>     pages. Medium of publication.</a:t>
            </a:r>
            <a:endParaRPr lang="en-US" sz="2000"/>
          </a:p>
          <a:p>
            <a:pPr>
              <a:lnSpc>
                <a:spcPct val="120000"/>
              </a:lnSpc>
            </a:pPr>
            <a:r>
              <a:rPr lang="en-US" sz="2000"/>
              <a:t>Example:</a:t>
            </a:r>
          </a:p>
          <a:p>
            <a:pPr>
              <a:lnSpc>
                <a:spcPct val="120000"/>
              </a:lnSpc>
            </a:pPr>
            <a:r>
              <a:rPr lang="en-US" sz="2000">
                <a:solidFill>
                  <a:schemeClr val="accent2"/>
                </a:solidFill>
                <a:latin typeface="Times New Roman" pitchFamily="-112" charset="0"/>
              </a:rPr>
              <a:t>Duvall, John N. "The (Super)Marketplace of Images: Television</a:t>
            </a:r>
          </a:p>
          <a:p>
            <a:pPr>
              <a:lnSpc>
                <a:spcPct val="120000"/>
              </a:lnSpc>
            </a:pPr>
            <a:r>
              <a:rPr lang="en-US" sz="2000">
                <a:solidFill>
                  <a:schemeClr val="accent2"/>
                </a:solidFill>
                <a:latin typeface="Times New Roman" pitchFamily="-112" charset="0"/>
              </a:rPr>
              <a:t>     as Unmediated Mediation in DeLillo's White Noise." </a:t>
            </a:r>
            <a:r>
              <a:rPr lang="en-US" sz="2000" i="1">
                <a:solidFill>
                  <a:schemeClr val="accent2"/>
                </a:solidFill>
                <a:latin typeface="Times New Roman" pitchFamily="-112" charset="0"/>
              </a:rPr>
              <a:t>Arizona</a:t>
            </a:r>
          </a:p>
          <a:p>
            <a:pPr>
              <a:lnSpc>
                <a:spcPct val="120000"/>
              </a:lnSpc>
            </a:pPr>
            <a:r>
              <a:rPr lang="en-US" sz="2000" i="1">
                <a:solidFill>
                  <a:schemeClr val="accent2"/>
                </a:solidFill>
                <a:latin typeface="Times New Roman" pitchFamily="-112" charset="0"/>
              </a:rPr>
              <a:t>     Quarterly</a:t>
            </a:r>
            <a:r>
              <a:rPr lang="en-US" sz="2000">
                <a:solidFill>
                  <a:schemeClr val="accent2"/>
                </a:solidFill>
                <a:latin typeface="Times New Roman" pitchFamily="-112" charset="0"/>
              </a:rPr>
              <a:t> 50.3 (1994): 127- 53. Print.</a:t>
            </a:r>
            <a:endParaRPr lang="en-US" sz="2000"/>
          </a:p>
        </p:txBody>
      </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idx="4294967295"/>
          </p:nvPr>
        </p:nvSpPr>
        <p:spPr/>
        <p:txBody>
          <a:bodyPr/>
          <a:lstStyle/>
          <a:p>
            <a:pPr eaLnBrk="1" hangingPunct="1"/>
            <a:r>
              <a:rPr lang="en-US" smtClean="0"/>
              <a:t>Works Cited Page: Web</a:t>
            </a:r>
          </a:p>
        </p:txBody>
      </p:sp>
      <p:sp>
        <p:nvSpPr>
          <p:cNvPr id="78851" name="Rectangle 4"/>
          <p:cNvSpPr>
            <a:spLocks noChangeArrowheads="1"/>
          </p:cNvSpPr>
          <p:nvPr/>
        </p:nvSpPr>
        <p:spPr bwMode="auto">
          <a:xfrm>
            <a:off x="381000" y="1066800"/>
            <a:ext cx="8305800" cy="639763"/>
          </a:xfrm>
          <a:prstGeom prst="rect">
            <a:avLst/>
          </a:prstGeom>
          <a:noFill/>
          <a:ln w="9525">
            <a:noFill/>
            <a:miter lim="800000"/>
            <a:headEnd/>
            <a:tailEnd/>
          </a:ln>
        </p:spPr>
        <p:txBody>
          <a:bodyPr>
            <a:spAutoFit/>
          </a:bodyPr>
          <a:lstStyle/>
          <a:p>
            <a:pPr>
              <a:lnSpc>
                <a:spcPct val="150000"/>
              </a:lnSpc>
              <a:buFont typeface="Wingdings" pitchFamily="2" charset="2"/>
              <a:buNone/>
            </a:pPr>
            <a:endParaRPr lang="en-US"/>
          </a:p>
        </p:txBody>
      </p:sp>
      <p:sp>
        <p:nvSpPr>
          <p:cNvPr id="78852" name="Rectangle 4"/>
          <p:cNvSpPr>
            <a:spLocks noChangeArrowheads="1"/>
          </p:cNvSpPr>
          <p:nvPr/>
        </p:nvSpPr>
        <p:spPr bwMode="auto">
          <a:xfrm>
            <a:off x="914400" y="990600"/>
            <a:ext cx="7467600" cy="3794125"/>
          </a:xfrm>
          <a:prstGeom prst="rect">
            <a:avLst/>
          </a:prstGeom>
          <a:noFill/>
          <a:ln w="9525">
            <a:noFill/>
            <a:miter lim="800000"/>
            <a:headEnd/>
            <a:tailEnd/>
          </a:ln>
        </p:spPr>
        <p:txBody>
          <a:bodyPr>
            <a:spAutoFit/>
          </a:bodyPr>
          <a:lstStyle/>
          <a:p>
            <a:pPr>
              <a:lnSpc>
                <a:spcPct val="110000"/>
              </a:lnSpc>
            </a:pPr>
            <a:r>
              <a:rPr lang="en-US" sz="2200"/>
              <a:t>Web Source Format:</a:t>
            </a:r>
          </a:p>
          <a:p>
            <a:pPr>
              <a:lnSpc>
                <a:spcPct val="200000"/>
              </a:lnSpc>
            </a:pPr>
            <a:r>
              <a:rPr lang="en-US" sz="2200">
                <a:solidFill>
                  <a:schemeClr val="accent2"/>
                </a:solidFill>
                <a:latin typeface="Times New Roman" pitchFamily="-112" charset="0"/>
              </a:rPr>
              <a:t>Editor, author, or compiler name (if available). “Article</a:t>
            </a:r>
          </a:p>
          <a:p>
            <a:pPr>
              <a:lnSpc>
                <a:spcPct val="200000"/>
              </a:lnSpc>
            </a:pPr>
            <a:r>
              <a:rPr lang="en-US" sz="2200">
                <a:solidFill>
                  <a:schemeClr val="accent2"/>
                </a:solidFill>
                <a:latin typeface="Times New Roman" pitchFamily="-112" charset="0"/>
              </a:rPr>
              <a:t>     Name.” </a:t>
            </a:r>
            <a:r>
              <a:rPr lang="en-US" sz="2200" i="1">
                <a:solidFill>
                  <a:schemeClr val="accent2"/>
                </a:solidFill>
                <a:latin typeface="Times New Roman" pitchFamily="-112" charset="0"/>
              </a:rPr>
              <a:t>Name of Site</a:t>
            </a:r>
            <a:r>
              <a:rPr lang="en-US" sz="2200">
                <a:solidFill>
                  <a:schemeClr val="accent2"/>
                </a:solidFill>
                <a:latin typeface="Times New Roman" pitchFamily="-112" charset="0"/>
              </a:rPr>
              <a:t>. Version number. Name of</a:t>
            </a:r>
          </a:p>
          <a:p>
            <a:pPr>
              <a:lnSpc>
                <a:spcPct val="200000"/>
              </a:lnSpc>
            </a:pPr>
            <a:r>
              <a:rPr lang="en-US" sz="2200">
                <a:solidFill>
                  <a:schemeClr val="accent2"/>
                </a:solidFill>
                <a:latin typeface="Times New Roman" pitchFamily="-112" charset="0"/>
              </a:rPr>
              <a:t>     institution/organization affiliated with the site (sponsor</a:t>
            </a:r>
          </a:p>
          <a:p>
            <a:pPr>
              <a:lnSpc>
                <a:spcPct val="200000"/>
              </a:lnSpc>
            </a:pPr>
            <a:r>
              <a:rPr lang="en-US" sz="2200">
                <a:solidFill>
                  <a:schemeClr val="accent2"/>
                </a:solidFill>
                <a:latin typeface="Times New Roman" pitchFamily="-112" charset="0"/>
              </a:rPr>
              <a:t>     or publisher). Date of last update. Medium of publication.</a:t>
            </a:r>
          </a:p>
          <a:p>
            <a:pPr>
              <a:lnSpc>
                <a:spcPct val="200000"/>
              </a:lnSpc>
            </a:pPr>
            <a:r>
              <a:rPr lang="en-US" sz="2200">
                <a:solidFill>
                  <a:schemeClr val="accent2"/>
                </a:solidFill>
                <a:latin typeface="Times New Roman" pitchFamily="-112" charset="0"/>
              </a:rPr>
              <a:t>     Date of access.</a:t>
            </a:r>
            <a:endParaRPr lang="en-US" sz="2200"/>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txBox="1">
            <a:spLocks/>
          </p:cNvSpPr>
          <p:nvPr/>
        </p:nvSpPr>
        <p:spPr bwMode="auto">
          <a:xfrm>
            <a:off x="685800" y="76200"/>
            <a:ext cx="7772400" cy="914400"/>
          </a:xfrm>
          <a:prstGeom prst="rect">
            <a:avLst/>
          </a:prstGeom>
          <a:noFill/>
          <a:ln w="9525">
            <a:noFill/>
            <a:miter lim="800000"/>
            <a:headEnd/>
            <a:tailEnd/>
          </a:ln>
        </p:spPr>
        <p:txBody>
          <a:bodyPr anchor="ctr"/>
          <a:lstStyle/>
          <a:p>
            <a:pPr algn="ctr"/>
            <a:r>
              <a:rPr lang="en-US" sz="3600" b="0">
                <a:solidFill>
                  <a:schemeClr val="tx2"/>
                </a:solidFill>
                <a:latin typeface="Arial Black" pitchFamily="-112" charset="0"/>
              </a:rPr>
              <a:t>Works Cited Page: Web</a:t>
            </a:r>
          </a:p>
        </p:txBody>
      </p:sp>
      <p:sp>
        <p:nvSpPr>
          <p:cNvPr id="80899" name="Rectangle 4"/>
          <p:cNvSpPr>
            <a:spLocks noChangeArrowheads="1"/>
          </p:cNvSpPr>
          <p:nvPr/>
        </p:nvSpPr>
        <p:spPr bwMode="auto">
          <a:xfrm>
            <a:off x="381000" y="1066800"/>
            <a:ext cx="8305800" cy="639763"/>
          </a:xfrm>
          <a:prstGeom prst="rect">
            <a:avLst/>
          </a:prstGeom>
          <a:noFill/>
          <a:ln w="9525">
            <a:noFill/>
            <a:miter lim="800000"/>
            <a:headEnd/>
            <a:tailEnd/>
          </a:ln>
        </p:spPr>
        <p:txBody>
          <a:bodyPr>
            <a:spAutoFit/>
          </a:bodyPr>
          <a:lstStyle/>
          <a:p>
            <a:pPr>
              <a:lnSpc>
                <a:spcPct val="150000"/>
              </a:lnSpc>
              <a:buFont typeface="Wingdings" pitchFamily="2" charset="2"/>
              <a:buNone/>
            </a:pPr>
            <a:endParaRPr lang="en-US"/>
          </a:p>
        </p:txBody>
      </p:sp>
      <p:sp>
        <p:nvSpPr>
          <p:cNvPr id="80900" name="Rectangle 4"/>
          <p:cNvSpPr>
            <a:spLocks noChangeArrowheads="1"/>
          </p:cNvSpPr>
          <p:nvPr/>
        </p:nvSpPr>
        <p:spPr bwMode="auto">
          <a:xfrm>
            <a:off x="914400" y="990600"/>
            <a:ext cx="7467600" cy="5148263"/>
          </a:xfrm>
          <a:prstGeom prst="rect">
            <a:avLst/>
          </a:prstGeom>
          <a:noFill/>
          <a:ln w="9525">
            <a:noFill/>
            <a:miter lim="800000"/>
            <a:headEnd/>
            <a:tailEnd/>
          </a:ln>
        </p:spPr>
        <p:txBody>
          <a:bodyPr>
            <a:spAutoFit/>
          </a:bodyPr>
          <a:lstStyle/>
          <a:p>
            <a:pPr>
              <a:lnSpc>
                <a:spcPct val="110000"/>
              </a:lnSpc>
            </a:pPr>
            <a:r>
              <a:rPr lang="en-US" sz="2200"/>
              <a:t>Examples:</a:t>
            </a:r>
          </a:p>
          <a:p>
            <a:pPr>
              <a:lnSpc>
                <a:spcPct val="200000"/>
              </a:lnSpc>
            </a:pPr>
            <a:r>
              <a:rPr lang="en-US" sz="2200">
                <a:solidFill>
                  <a:schemeClr val="accent2"/>
                </a:solidFill>
                <a:latin typeface="Times New Roman" pitchFamily="-112" charset="0"/>
              </a:rPr>
              <a:t>Bernstein, Mark. "10 Tips on Writing the Living Web.”</a:t>
            </a:r>
          </a:p>
          <a:p>
            <a:pPr>
              <a:lnSpc>
                <a:spcPct val="200000"/>
              </a:lnSpc>
            </a:pPr>
            <a:r>
              <a:rPr lang="en-US" sz="2200" i="1">
                <a:solidFill>
                  <a:schemeClr val="accent2"/>
                </a:solidFill>
                <a:latin typeface="Times New Roman" pitchFamily="-112" charset="0"/>
              </a:rPr>
              <a:t>     A List Apart: For People Who Make Websites</a:t>
            </a:r>
            <a:r>
              <a:rPr lang="en-US" sz="2200">
                <a:solidFill>
                  <a:schemeClr val="accent2"/>
                </a:solidFill>
                <a:latin typeface="Times New Roman" pitchFamily="-112" charset="0"/>
              </a:rPr>
              <a:t>. A</a:t>
            </a:r>
          </a:p>
          <a:p>
            <a:pPr>
              <a:lnSpc>
                <a:spcPct val="200000"/>
              </a:lnSpc>
            </a:pPr>
            <a:r>
              <a:rPr lang="en-US" sz="2200">
                <a:solidFill>
                  <a:schemeClr val="accent2"/>
                </a:solidFill>
                <a:latin typeface="Times New Roman" pitchFamily="-112" charset="0"/>
              </a:rPr>
              <a:t>     List Apart Mag., 16 Aug. 2002. Web. 4 May 2009.</a:t>
            </a:r>
          </a:p>
          <a:p>
            <a:pPr>
              <a:lnSpc>
                <a:spcPct val="200000"/>
              </a:lnSpc>
            </a:pPr>
            <a:r>
              <a:rPr lang="en-US" sz="2200">
                <a:solidFill>
                  <a:schemeClr val="accent2"/>
                </a:solidFill>
                <a:latin typeface="Times New Roman" pitchFamily="-112" charset="0"/>
              </a:rPr>
              <a:t>Felluga, Dino. </a:t>
            </a:r>
            <a:r>
              <a:rPr lang="en-US" sz="2200" i="1">
                <a:solidFill>
                  <a:schemeClr val="accent2"/>
                </a:solidFill>
                <a:latin typeface="Times New Roman" pitchFamily="-112" charset="0"/>
              </a:rPr>
              <a:t>Guide to Literary and Critical Theory</a:t>
            </a:r>
            <a:r>
              <a:rPr lang="en-US" sz="2200">
                <a:solidFill>
                  <a:schemeClr val="accent2"/>
                </a:solidFill>
                <a:latin typeface="Times New Roman" pitchFamily="-112" charset="0"/>
              </a:rPr>
              <a:t>.</a:t>
            </a:r>
          </a:p>
          <a:p>
            <a:pPr>
              <a:lnSpc>
                <a:spcPct val="200000"/>
              </a:lnSpc>
            </a:pPr>
            <a:r>
              <a:rPr lang="en-US" sz="2200">
                <a:solidFill>
                  <a:schemeClr val="accent2"/>
                </a:solidFill>
                <a:latin typeface="Times New Roman" pitchFamily="-112" charset="0"/>
              </a:rPr>
              <a:t>     Purdue U, 28 Nov. 2003. Web. 10 May 2006.</a:t>
            </a:r>
          </a:p>
          <a:p>
            <a:pPr>
              <a:lnSpc>
                <a:spcPct val="200000"/>
              </a:lnSpc>
            </a:pPr>
            <a:r>
              <a:rPr lang="en-US" sz="2200">
                <a:solidFill>
                  <a:schemeClr val="accent2"/>
                </a:solidFill>
                <a:latin typeface="Times New Roman" pitchFamily="-112" charset="0"/>
              </a:rPr>
              <a:t>"How to Make Vegetarian Chili." </a:t>
            </a:r>
            <a:r>
              <a:rPr lang="en-US" sz="2200" i="1">
                <a:solidFill>
                  <a:schemeClr val="accent2"/>
                </a:solidFill>
                <a:latin typeface="Times New Roman" pitchFamily="-112" charset="0"/>
              </a:rPr>
              <a:t>eHow.com</a:t>
            </a:r>
            <a:r>
              <a:rPr lang="en-US" sz="2200">
                <a:solidFill>
                  <a:schemeClr val="accent2"/>
                </a:solidFill>
                <a:latin typeface="Times New Roman" pitchFamily="-112" charset="0"/>
              </a:rPr>
              <a:t>. eHow,</a:t>
            </a:r>
          </a:p>
          <a:p>
            <a:pPr>
              <a:lnSpc>
                <a:spcPct val="200000"/>
              </a:lnSpc>
            </a:pPr>
            <a:r>
              <a:rPr lang="en-US" sz="2200">
                <a:solidFill>
                  <a:schemeClr val="accent2"/>
                </a:solidFill>
                <a:latin typeface="Times New Roman" pitchFamily="-112" charset="0"/>
              </a:rPr>
              <a:t>     n.d. Web. 24 Feb. 2009.</a:t>
            </a:r>
            <a:endParaRPr lang="en-US" sz="220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t>What is MLA?</a:t>
            </a:r>
          </a:p>
        </p:txBody>
      </p:sp>
      <p:sp>
        <p:nvSpPr>
          <p:cNvPr id="19459" name="Rectangle 5"/>
          <p:cNvSpPr>
            <a:spLocks noChangeArrowheads="1"/>
          </p:cNvSpPr>
          <p:nvPr/>
        </p:nvSpPr>
        <p:spPr bwMode="auto">
          <a:xfrm>
            <a:off x="304800" y="1066800"/>
            <a:ext cx="8382000" cy="884238"/>
          </a:xfrm>
          <a:prstGeom prst="rect">
            <a:avLst/>
          </a:prstGeom>
          <a:noFill/>
          <a:ln w="9525">
            <a:noFill/>
            <a:miter lim="800000"/>
            <a:headEnd/>
            <a:tailEnd/>
          </a:ln>
        </p:spPr>
        <p:txBody>
          <a:bodyPr>
            <a:spAutoFit/>
          </a:bodyPr>
          <a:lstStyle/>
          <a:p>
            <a:pPr eaLnBrk="0" hangingPunct="0"/>
            <a:r>
              <a:rPr lang="en-US" sz="2800"/>
              <a:t>MLA </a:t>
            </a:r>
            <a:r>
              <a:rPr lang="en-US"/>
              <a:t>(Modern Language Association) style formatting is often used in various Humanities disciplines</a:t>
            </a:r>
            <a:endParaRPr lang="en-US" sz="2800"/>
          </a:p>
        </p:txBody>
      </p:sp>
      <p:pic>
        <p:nvPicPr>
          <p:cNvPr id="19460" name="Picture 6"/>
          <p:cNvPicPr>
            <a:picLocks noChangeAspect="1" noChangeArrowheads="1"/>
          </p:cNvPicPr>
          <p:nvPr/>
        </p:nvPicPr>
        <p:blipFill>
          <a:blip r:embed="rId3" cstate="print"/>
          <a:srcRect/>
          <a:stretch>
            <a:fillRect/>
          </a:stretch>
        </p:blipFill>
        <p:spPr bwMode="auto">
          <a:xfrm>
            <a:off x="1193800" y="2209800"/>
            <a:ext cx="2689225" cy="4038600"/>
          </a:xfrm>
          <a:prstGeom prst="rect">
            <a:avLst/>
          </a:prstGeom>
          <a:noFill/>
          <a:ln w="9525">
            <a:noFill/>
            <a:miter lim="800000"/>
            <a:headEnd/>
            <a:tailEnd/>
          </a:ln>
        </p:spPr>
      </p:pic>
      <p:pic>
        <p:nvPicPr>
          <p:cNvPr id="19461" name="Picture 7"/>
          <p:cNvPicPr>
            <a:picLocks noChangeAspect="1" noChangeArrowheads="1"/>
          </p:cNvPicPr>
          <p:nvPr/>
        </p:nvPicPr>
        <p:blipFill>
          <a:blip r:embed="rId4" cstate="print"/>
          <a:srcRect/>
          <a:stretch>
            <a:fillRect/>
          </a:stretch>
        </p:blipFill>
        <p:spPr bwMode="auto">
          <a:xfrm>
            <a:off x="5232400" y="2209800"/>
            <a:ext cx="2676525" cy="40386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idx="4294967295"/>
          </p:nvPr>
        </p:nvSpPr>
        <p:spPr/>
        <p:txBody>
          <a:bodyPr/>
          <a:lstStyle/>
          <a:p>
            <a:pPr eaLnBrk="1" hangingPunct="1"/>
            <a:r>
              <a:rPr lang="en-US" smtClean="0"/>
              <a:t>Works Cited Page: Other</a:t>
            </a:r>
          </a:p>
        </p:txBody>
      </p:sp>
      <p:sp>
        <p:nvSpPr>
          <p:cNvPr id="82947" name="Rectangle 4"/>
          <p:cNvSpPr>
            <a:spLocks noChangeArrowheads="1"/>
          </p:cNvSpPr>
          <p:nvPr/>
        </p:nvSpPr>
        <p:spPr bwMode="auto">
          <a:xfrm>
            <a:off x="381000" y="1066800"/>
            <a:ext cx="8305800" cy="639763"/>
          </a:xfrm>
          <a:prstGeom prst="rect">
            <a:avLst/>
          </a:prstGeom>
          <a:noFill/>
          <a:ln w="9525">
            <a:noFill/>
            <a:miter lim="800000"/>
            <a:headEnd/>
            <a:tailEnd/>
          </a:ln>
        </p:spPr>
        <p:txBody>
          <a:bodyPr>
            <a:spAutoFit/>
          </a:bodyPr>
          <a:lstStyle/>
          <a:p>
            <a:pPr>
              <a:lnSpc>
                <a:spcPct val="150000"/>
              </a:lnSpc>
              <a:buFont typeface="Wingdings" pitchFamily="2" charset="2"/>
              <a:buNone/>
            </a:pPr>
            <a:endParaRPr lang="en-US"/>
          </a:p>
        </p:txBody>
      </p:sp>
      <p:sp>
        <p:nvSpPr>
          <p:cNvPr id="82948" name="Rectangle 4"/>
          <p:cNvSpPr>
            <a:spLocks noChangeArrowheads="1"/>
          </p:cNvSpPr>
          <p:nvPr/>
        </p:nvSpPr>
        <p:spPr bwMode="auto">
          <a:xfrm>
            <a:off x="1066800" y="1219200"/>
            <a:ext cx="7315200" cy="3724275"/>
          </a:xfrm>
          <a:prstGeom prst="rect">
            <a:avLst/>
          </a:prstGeom>
          <a:noFill/>
          <a:ln w="9525">
            <a:noFill/>
            <a:miter lim="800000"/>
            <a:headEnd/>
            <a:tailEnd/>
          </a:ln>
        </p:spPr>
        <p:txBody>
          <a:bodyPr>
            <a:spAutoFit/>
          </a:bodyPr>
          <a:lstStyle/>
          <a:p>
            <a:r>
              <a:rPr lang="en-US" u="sng"/>
              <a:t>Personal Interview Example:</a:t>
            </a:r>
          </a:p>
          <a:p>
            <a:r>
              <a:rPr lang="en-US">
                <a:solidFill>
                  <a:schemeClr val="accent2"/>
                </a:solidFill>
                <a:latin typeface="Times New Roman" pitchFamily="-112" charset="0"/>
              </a:rPr>
              <a:t>Purdue, Pete. Personal interview. 1 Dec. 2000.</a:t>
            </a:r>
          </a:p>
          <a:p>
            <a:endParaRPr lang="en-US"/>
          </a:p>
          <a:p>
            <a:r>
              <a:rPr lang="en-US" u="sng"/>
              <a:t>Speech Example:</a:t>
            </a:r>
          </a:p>
          <a:p>
            <a:pPr>
              <a:lnSpc>
                <a:spcPct val="200000"/>
              </a:lnSpc>
            </a:pPr>
            <a:r>
              <a:rPr lang="en-US">
                <a:solidFill>
                  <a:schemeClr val="accent2"/>
                </a:solidFill>
                <a:latin typeface="Times New Roman" pitchFamily="-112" charset="0"/>
              </a:rPr>
              <a:t>Stein, Bob. </a:t>
            </a:r>
            <a:r>
              <a:rPr lang="en-US" i="1">
                <a:solidFill>
                  <a:schemeClr val="accent2"/>
                </a:solidFill>
                <a:latin typeface="Times New Roman" pitchFamily="-112" charset="0"/>
              </a:rPr>
              <a:t>Computers and Writing Conference</a:t>
            </a:r>
            <a:r>
              <a:rPr lang="en-US">
                <a:solidFill>
                  <a:schemeClr val="accent2"/>
                </a:solidFill>
                <a:latin typeface="Times New Roman" pitchFamily="-112" charset="0"/>
              </a:rPr>
              <a:t>.</a:t>
            </a:r>
          </a:p>
          <a:p>
            <a:pPr>
              <a:lnSpc>
                <a:spcPct val="200000"/>
              </a:lnSpc>
            </a:pPr>
            <a:r>
              <a:rPr lang="en-US">
                <a:solidFill>
                  <a:schemeClr val="accent2"/>
                </a:solidFill>
                <a:latin typeface="Times New Roman" pitchFamily="-112" charset="0"/>
              </a:rPr>
              <a:t>     Purdue University. Union Club Hotel, West</a:t>
            </a:r>
          </a:p>
          <a:p>
            <a:pPr>
              <a:lnSpc>
                <a:spcPct val="200000"/>
              </a:lnSpc>
            </a:pPr>
            <a:r>
              <a:rPr lang="en-US">
                <a:solidFill>
                  <a:schemeClr val="accent2"/>
                </a:solidFill>
                <a:latin typeface="Times New Roman" pitchFamily="-112" charset="0"/>
              </a:rPr>
              <a:t>     Lafayette, IN. 23 May 2003. Keynote address.</a:t>
            </a:r>
          </a:p>
        </p:txBody>
      </p:sp>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txBox="1">
            <a:spLocks/>
          </p:cNvSpPr>
          <p:nvPr/>
        </p:nvSpPr>
        <p:spPr bwMode="auto">
          <a:xfrm>
            <a:off x="685800" y="76200"/>
            <a:ext cx="7772400" cy="914400"/>
          </a:xfrm>
          <a:prstGeom prst="rect">
            <a:avLst/>
          </a:prstGeom>
          <a:noFill/>
          <a:ln w="9525">
            <a:noFill/>
            <a:miter lim="800000"/>
            <a:headEnd/>
            <a:tailEnd/>
          </a:ln>
        </p:spPr>
        <p:txBody>
          <a:bodyPr anchor="ctr"/>
          <a:lstStyle/>
          <a:p>
            <a:pPr algn="ctr"/>
            <a:r>
              <a:rPr lang="en-US" sz="3600" b="0">
                <a:solidFill>
                  <a:schemeClr val="tx2"/>
                </a:solidFill>
                <a:latin typeface="Arial Black" pitchFamily="-112" charset="0"/>
              </a:rPr>
              <a:t>Works Cited Page: Other</a:t>
            </a:r>
          </a:p>
        </p:txBody>
      </p:sp>
      <p:sp>
        <p:nvSpPr>
          <p:cNvPr id="84995" name="Rectangle 4"/>
          <p:cNvSpPr>
            <a:spLocks noChangeArrowheads="1"/>
          </p:cNvSpPr>
          <p:nvPr/>
        </p:nvSpPr>
        <p:spPr bwMode="auto">
          <a:xfrm>
            <a:off x="381000" y="1066800"/>
            <a:ext cx="8305800" cy="639763"/>
          </a:xfrm>
          <a:prstGeom prst="rect">
            <a:avLst/>
          </a:prstGeom>
          <a:noFill/>
          <a:ln w="9525">
            <a:noFill/>
            <a:miter lim="800000"/>
            <a:headEnd/>
            <a:tailEnd/>
          </a:ln>
        </p:spPr>
        <p:txBody>
          <a:bodyPr>
            <a:spAutoFit/>
          </a:bodyPr>
          <a:lstStyle/>
          <a:p>
            <a:pPr>
              <a:lnSpc>
                <a:spcPct val="150000"/>
              </a:lnSpc>
              <a:buFont typeface="Wingdings" pitchFamily="2" charset="2"/>
              <a:buNone/>
            </a:pPr>
            <a:endParaRPr lang="en-US"/>
          </a:p>
        </p:txBody>
      </p:sp>
      <p:sp>
        <p:nvSpPr>
          <p:cNvPr id="84996" name="Rectangle 4"/>
          <p:cNvSpPr>
            <a:spLocks noChangeArrowheads="1"/>
          </p:cNvSpPr>
          <p:nvPr/>
        </p:nvSpPr>
        <p:spPr bwMode="auto">
          <a:xfrm>
            <a:off x="1066800" y="1219200"/>
            <a:ext cx="7315200" cy="3354388"/>
          </a:xfrm>
          <a:prstGeom prst="rect">
            <a:avLst/>
          </a:prstGeom>
          <a:noFill/>
          <a:ln w="9525">
            <a:noFill/>
            <a:miter lim="800000"/>
            <a:headEnd/>
            <a:tailEnd/>
          </a:ln>
        </p:spPr>
        <p:txBody>
          <a:bodyPr>
            <a:spAutoFit/>
          </a:bodyPr>
          <a:lstStyle/>
          <a:p>
            <a:r>
              <a:rPr lang="en-US" u="sng"/>
              <a:t>Film Example:</a:t>
            </a:r>
          </a:p>
          <a:p>
            <a:pPr>
              <a:lnSpc>
                <a:spcPct val="200000"/>
              </a:lnSpc>
            </a:pPr>
            <a:r>
              <a:rPr lang="en-US" i="1">
                <a:solidFill>
                  <a:schemeClr val="accent2"/>
                </a:solidFill>
                <a:latin typeface="Times New Roman" pitchFamily="-112" charset="0"/>
              </a:rPr>
              <a:t>The Usual Suspects</a:t>
            </a:r>
            <a:r>
              <a:rPr lang="en-US">
                <a:solidFill>
                  <a:schemeClr val="accent2"/>
                </a:solidFill>
                <a:latin typeface="Times New Roman" pitchFamily="-112" charset="0"/>
              </a:rPr>
              <a:t>. Dir. Bryan Singer. Perf. Kevin</a:t>
            </a:r>
          </a:p>
          <a:p>
            <a:pPr>
              <a:lnSpc>
                <a:spcPct val="200000"/>
              </a:lnSpc>
            </a:pPr>
            <a:r>
              <a:rPr lang="en-US">
                <a:solidFill>
                  <a:schemeClr val="accent2"/>
                </a:solidFill>
                <a:latin typeface="Times New Roman" pitchFamily="-112" charset="0"/>
              </a:rPr>
              <a:t>     Spacey, Gabriel Byrne, Chazz Palminteri, Stephen</a:t>
            </a:r>
          </a:p>
          <a:p>
            <a:pPr>
              <a:lnSpc>
                <a:spcPct val="200000"/>
              </a:lnSpc>
            </a:pPr>
            <a:r>
              <a:rPr lang="en-US">
                <a:solidFill>
                  <a:schemeClr val="accent2"/>
                </a:solidFill>
                <a:latin typeface="Times New Roman" pitchFamily="-112" charset="0"/>
              </a:rPr>
              <a:t>     Baldwin, and Benecio del Toro. Polygram, 1995.</a:t>
            </a:r>
          </a:p>
          <a:p>
            <a:pPr>
              <a:lnSpc>
                <a:spcPct val="200000"/>
              </a:lnSpc>
            </a:pPr>
            <a:r>
              <a:rPr lang="en-US">
                <a:solidFill>
                  <a:schemeClr val="accent2"/>
                </a:solidFill>
                <a:latin typeface="Times New Roman" pitchFamily="-112" charset="0"/>
              </a:rPr>
              <a:t>     Film.</a:t>
            </a:r>
            <a:endParaRPr lang="en-US"/>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defRPr/>
            </a:pPr>
            <a:r>
              <a:rPr lang="en-US" sz="4000" smtClean="0"/>
              <a:t>General Rules of Writing to Remember</a:t>
            </a:r>
          </a:p>
        </p:txBody>
      </p:sp>
      <p:sp>
        <p:nvSpPr>
          <p:cNvPr id="8195" name="Rectangle 3"/>
          <p:cNvSpPr>
            <a:spLocks noGrp="1" noChangeArrowheads="1"/>
          </p:cNvSpPr>
          <p:nvPr>
            <p:ph type="body" idx="1"/>
          </p:nvPr>
        </p:nvSpPr>
        <p:spPr/>
        <p:txBody>
          <a:bodyPr/>
          <a:lstStyle/>
          <a:p>
            <a:pPr eaLnBrk="1" hangingPunct="1">
              <a:lnSpc>
                <a:spcPct val="90000"/>
              </a:lnSpc>
              <a:defRPr/>
            </a:pPr>
            <a:r>
              <a:rPr lang="en-US" smtClean="0"/>
              <a:t>Never use the first or second person (No I, me, my, our, we, us, and DEFINITELY not You!)</a:t>
            </a:r>
          </a:p>
          <a:p>
            <a:pPr lvl="1" eaLnBrk="1" hangingPunct="1">
              <a:lnSpc>
                <a:spcPct val="90000"/>
              </a:lnSpc>
              <a:defRPr/>
            </a:pPr>
            <a:r>
              <a:rPr lang="en-US" smtClean="0"/>
              <a:t>BAD: “When I read ‘To Build a Fire’, I really thought the man was stupid for going into the wilderness unprepared because you are going to die if you do that.”</a:t>
            </a:r>
          </a:p>
          <a:p>
            <a:pPr lvl="1" eaLnBrk="1" hangingPunct="1">
              <a:lnSpc>
                <a:spcPct val="90000"/>
              </a:lnSpc>
              <a:defRPr/>
            </a:pPr>
            <a:r>
              <a:rPr lang="en-US" smtClean="0"/>
              <a:t>GOOD: “When reading Jack London’s short story, ‘To Build a Fire’, the reader immediately understands that the main character will not survive because his ego outweighs his logic and reason.”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p:txBody>
          <a:bodyPr/>
          <a:lstStyle/>
          <a:p>
            <a:pPr eaLnBrk="1" hangingPunct="1">
              <a:defRPr/>
            </a:pPr>
            <a:r>
              <a:rPr lang="en-US" sz="4000" smtClean="0"/>
              <a:t>General Rules of Writing to Remember</a:t>
            </a:r>
          </a:p>
        </p:txBody>
      </p:sp>
      <p:sp>
        <p:nvSpPr>
          <p:cNvPr id="59395" name="Rectangle 3"/>
          <p:cNvSpPr>
            <a:spLocks noGrp="1" noChangeArrowheads="1"/>
          </p:cNvSpPr>
          <p:nvPr>
            <p:ph type="body" idx="1"/>
          </p:nvPr>
        </p:nvSpPr>
        <p:spPr/>
        <p:txBody>
          <a:bodyPr/>
          <a:lstStyle/>
          <a:p>
            <a:pPr eaLnBrk="1" hangingPunct="1">
              <a:lnSpc>
                <a:spcPct val="90000"/>
              </a:lnSpc>
              <a:defRPr/>
            </a:pPr>
            <a:r>
              <a:rPr lang="en-US" smtClean="0"/>
              <a:t>Describe events from a novel in the present tense, not the past tense.</a:t>
            </a:r>
          </a:p>
          <a:p>
            <a:pPr lvl="1" eaLnBrk="1" hangingPunct="1">
              <a:lnSpc>
                <a:spcPct val="90000"/>
              </a:lnSpc>
              <a:defRPr/>
            </a:pPr>
            <a:r>
              <a:rPr lang="en-US" smtClean="0"/>
              <a:t>BAD: “First Jig and the American ordered drinks in the bar, then the train comes to pick them up.”</a:t>
            </a:r>
          </a:p>
          <a:p>
            <a:pPr lvl="1" eaLnBrk="1" hangingPunct="1">
              <a:lnSpc>
                <a:spcPct val="90000"/>
              </a:lnSpc>
              <a:defRPr/>
            </a:pPr>
            <a:r>
              <a:rPr lang="en-US" smtClean="0"/>
              <a:t>GOOD: “When the American moves the bags from one side of the platform to the other, it signals his resignation to Jig’s desire to keep the baby.”</a:t>
            </a:r>
          </a:p>
          <a:p>
            <a:pPr eaLnBrk="1" hangingPunct="1">
              <a:lnSpc>
                <a:spcPct val="90000"/>
              </a:lnSpc>
              <a:defRPr/>
            </a:pPr>
            <a:r>
              <a:rPr lang="en-US" smtClean="0"/>
              <a:t>Think of it like this: The events of a piece of fiction never change, so we describe them as we would anything else static. Present tense.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additive="base">
                                        <p:cTn id="13" dur="5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3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9395">
                                            <p:txEl>
                                              <p:pRg st="2" end="2"/>
                                            </p:txEl>
                                          </p:spTgt>
                                        </p:tgtEl>
                                        <p:attrNameLst>
                                          <p:attrName>style.visibility</p:attrName>
                                        </p:attrNameLst>
                                      </p:cBhvr>
                                      <p:to>
                                        <p:strVal val="visible"/>
                                      </p:to>
                                    </p:set>
                                    <p:anim calcmode="lin" valueType="num">
                                      <p:cBhvr additive="base">
                                        <p:cTn id="19" dur="5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3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9395">
                                            <p:txEl>
                                              <p:pRg st="3" end="3"/>
                                            </p:txEl>
                                          </p:spTgt>
                                        </p:tgtEl>
                                        <p:attrNameLst>
                                          <p:attrName>style.visibility</p:attrName>
                                        </p:attrNameLst>
                                      </p:cBhvr>
                                      <p:to>
                                        <p:strVal val="visible"/>
                                      </p:to>
                                    </p:set>
                                    <p:anim calcmode="lin" valueType="num">
                                      <p:cBhvr additive="base">
                                        <p:cTn id="25" dur="500" fill="hold"/>
                                        <p:tgtEl>
                                          <p:spTgt spid="5939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39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p:txBody>
          <a:bodyPr/>
          <a:lstStyle/>
          <a:p>
            <a:pPr eaLnBrk="1" hangingPunct="1">
              <a:defRPr/>
            </a:pPr>
            <a:r>
              <a:rPr lang="en-US" sz="4000" smtClean="0"/>
              <a:t>General Rules of Writing to Remember</a:t>
            </a:r>
          </a:p>
        </p:txBody>
      </p:sp>
      <p:sp>
        <p:nvSpPr>
          <p:cNvPr id="58371" name="Rectangle 3"/>
          <p:cNvSpPr>
            <a:spLocks noGrp="1" noChangeArrowheads="1"/>
          </p:cNvSpPr>
          <p:nvPr>
            <p:ph type="body" idx="1"/>
          </p:nvPr>
        </p:nvSpPr>
        <p:spPr/>
        <p:txBody>
          <a:bodyPr/>
          <a:lstStyle/>
          <a:p>
            <a:pPr eaLnBrk="1" hangingPunct="1">
              <a:defRPr/>
            </a:pPr>
            <a:r>
              <a:rPr lang="en-US" smtClean="0"/>
              <a:t>Underline or italicize the titles of larger works such as books, newspapers, etc.</a:t>
            </a:r>
          </a:p>
          <a:p>
            <a:pPr lvl="1" eaLnBrk="1" hangingPunct="1">
              <a:defRPr/>
            </a:pPr>
            <a:r>
              <a:rPr lang="en-US" i="1" smtClean="0"/>
              <a:t>The Great Gatsby</a:t>
            </a:r>
          </a:p>
          <a:p>
            <a:pPr lvl="1" eaLnBrk="1" hangingPunct="1">
              <a:defRPr/>
            </a:pPr>
            <a:r>
              <a:rPr lang="en-US" u="sng" smtClean="0"/>
              <a:t>A Farewell to Arms</a:t>
            </a:r>
          </a:p>
          <a:p>
            <a:pPr eaLnBrk="1" hangingPunct="1">
              <a:defRPr/>
            </a:pPr>
            <a:r>
              <a:rPr lang="en-US" smtClean="0"/>
              <a:t>Titles of smaller works, such as articles, short stories or poems go in quotes</a:t>
            </a:r>
          </a:p>
          <a:p>
            <a:pPr lvl="1" eaLnBrk="1" hangingPunct="1">
              <a:defRPr/>
            </a:pPr>
            <a:r>
              <a:rPr lang="en-US" smtClean="0"/>
              <a:t>“To Build a Fire”</a:t>
            </a:r>
          </a:p>
          <a:p>
            <a:pPr lvl="1" eaLnBrk="1" hangingPunct="1">
              <a:defRPr/>
            </a:pPr>
            <a:r>
              <a:rPr lang="en-US" smtClean="0"/>
              <a:t>“Hills Like White Elephants”</a:t>
            </a:r>
          </a:p>
          <a:p>
            <a:pPr eaLnBrk="1" hangingPunct="1">
              <a:defRPr/>
            </a:pPr>
            <a:endParaRPr lang="en-US"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blinds(horizontal)">
                                      <p:cBhvr>
                                        <p:cTn id="7" dur="500"/>
                                        <p:tgtEl>
                                          <p:spTgt spid="58371">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8371">
                                            <p:txEl>
                                              <p:pRg st="1" end="1"/>
                                            </p:txEl>
                                          </p:spTgt>
                                        </p:tgtEl>
                                        <p:attrNameLst>
                                          <p:attrName>style.visibility</p:attrName>
                                        </p:attrNameLst>
                                      </p:cBhvr>
                                      <p:to>
                                        <p:strVal val="visible"/>
                                      </p:to>
                                    </p:set>
                                    <p:animEffect transition="in" filter="blinds(horizontal)">
                                      <p:cBhvr>
                                        <p:cTn id="10" dur="500"/>
                                        <p:tgtEl>
                                          <p:spTgt spid="58371">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8371">
                                            <p:txEl>
                                              <p:pRg st="2" end="2"/>
                                            </p:txEl>
                                          </p:spTgt>
                                        </p:tgtEl>
                                        <p:attrNameLst>
                                          <p:attrName>style.visibility</p:attrName>
                                        </p:attrNameLst>
                                      </p:cBhvr>
                                      <p:to>
                                        <p:strVal val="visible"/>
                                      </p:to>
                                    </p:set>
                                    <p:animEffect transition="in" filter="blinds(horizontal)">
                                      <p:cBhvr>
                                        <p:cTn id="13" dur="500"/>
                                        <p:tgtEl>
                                          <p:spTgt spid="58371">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8371">
                                            <p:txEl>
                                              <p:pRg st="3" end="3"/>
                                            </p:txEl>
                                          </p:spTgt>
                                        </p:tgtEl>
                                        <p:attrNameLst>
                                          <p:attrName>style.visibility</p:attrName>
                                        </p:attrNameLst>
                                      </p:cBhvr>
                                      <p:to>
                                        <p:strVal val="visible"/>
                                      </p:to>
                                    </p:set>
                                    <p:animEffect transition="in" filter="blinds(horizontal)">
                                      <p:cBhvr>
                                        <p:cTn id="18" dur="500"/>
                                        <p:tgtEl>
                                          <p:spTgt spid="58371">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58371">
                                            <p:txEl>
                                              <p:pRg st="4" end="4"/>
                                            </p:txEl>
                                          </p:spTgt>
                                        </p:tgtEl>
                                        <p:attrNameLst>
                                          <p:attrName>style.visibility</p:attrName>
                                        </p:attrNameLst>
                                      </p:cBhvr>
                                      <p:to>
                                        <p:strVal val="visible"/>
                                      </p:to>
                                    </p:set>
                                    <p:animEffect transition="in" filter="blinds(horizontal)">
                                      <p:cBhvr>
                                        <p:cTn id="21" dur="500"/>
                                        <p:tgtEl>
                                          <p:spTgt spid="58371">
                                            <p:txEl>
                                              <p:pRg st="4" end="4"/>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58371">
                                            <p:txEl>
                                              <p:pRg st="5" end="5"/>
                                            </p:txEl>
                                          </p:spTgt>
                                        </p:tgtEl>
                                        <p:attrNameLst>
                                          <p:attrName>style.visibility</p:attrName>
                                        </p:attrNameLst>
                                      </p:cBhvr>
                                      <p:to>
                                        <p:strVal val="visible"/>
                                      </p:to>
                                    </p:set>
                                    <p:animEffect transition="in" filter="blinds(horizontal)">
                                      <p:cBhvr>
                                        <p:cTn id="24" dur="500"/>
                                        <p:tgtEl>
                                          <p:spTgt spid="583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p:txBody>
          <a:bodyPr/>
          <a:lstStyle/>
          <a:p>
            <a:pPr eaLnBrk="1" hangingPunct="1">
              <a:defRPr/>
            </a:pPr>
            <a:r>
              <a:rPr lang="en-US" sz="4000" smtClean="0"/>
              <a:t>General Rules of Writing to Remember</a:t>
            </a:r>
          </a:p>
        </p:txBody>
      </p:sp>
      <p:sp>
        <p:nvSpPr>
          <p:cNvPr id="60419" name="Rectangle 3"/>
          <p:cNvSpPr>
            <a:spLocks noGrp="1" noChangeArrowheads="1"/>
          </p:cNvSpPr>
          <p:nvPr>
            <p:ph type="body" idx="1"/>
          </p:nvPr>
        </p:nvSpPr>
        <p:spPr/>
        <p:txBody>
          <a:bodyPr/>
          <a:lstStyle/>
          <a:p>
            <a:pPr eaLnBrk="1" hangingPunct="1">
              <a:defRPr/>
            </a:pPr>
            <a:r>
              <a:rPr lang="en-US" dirty="0" smtClean="0"/>
              <a:t>Be careful not to summarize too much – only include that which is ESSENTIAL to your argument.</a:t>
            </a:r>
          </a:p>
          <a:p>
            <a:pPr eaLnBrk="1" hangingPunct="1">
              <a:defRPr/>
            </a:pPr>
            <a:r>
              <a:rPr lang="en-US" dirty="0" smtClean="0"/>
              <a:t>Good luck and check with me if you need </a:t>
            </a:r>
            <a:r>
              <a:rPr lang="en-US" smtClean="0"/>
              <a:t>any help!</a:t>
            </a:r>
            <a:endParaRPr lang="en-US" dirty="0" smtClean="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t>What does MLA regulate?</a:t>
            </a:r>
          </a:p>
        </p:txBody>
      </p:sp>
      <p:sp>
        <p:nvSpPr>
          <p:cNvPr id="21507" name="Rectangle 5"/>
          <p:cNvSpPr>
            <a:spLocks noChangeArrowheads="1"/>
          </p:cNvSpPr>
          <p:nvPr/>
        </p:nvSpPr>
        <p:spPr bwMode="auto">
          <a:xfrm>
            <a:off x="381000" y="1676400"/>
            <a:ext cx="4038600" cy="4059238"/>
          </a:xfrm>
          <a:prstGeom prst="rect">
            <a:avLst/>
          </a:prstGeom>
          <a:noFill/>
          <a:ln w="9525">
            <a:noFill/>
            <a:miter lim="800000"/>
            <a:headEnd/>
            <a:tailEnd/>
          </a:ln>
        </p:spPr>
        <p:txBody>
          <a:bodyPr>
            <a:spAutoFit/>
          </a:bodyPr>
          <a:lstStyle/>
          <a:p>
            <a:pPr eaLnBrk="0" hangingPunct="0"/>
            <a:r>
              <a:rPr lang="en-US" sz="2800"/>
              <a:t>MLA regulates:</a:t>
            </a:r>
          </a:p>
          <a:p>
            <a:pPr eaLnBrk="0" hangingPunct="0"/>
            <a:endParaRPr lang="en-US" sz="2800"/>
          </a:p>
          <a:p>
            <a:pPr eaLnBrk="0" hangingPunct="0">
              <a:lnSpc>
                <a:spcPct val="150000"/>
              </a:lnSpc>
              <a:buFont typeface="Wingdings" pitchFamily="2" charset="2"/>
              <a:buChar char="Ø"/>
            </a:pPr>
            <a:r>
              <a:rPr lang="en-US" sz="2800"/>
              <a:t>Document Format</a:t>
            </a:r>
          </a:p>
          <a:p>
            <a:pPr eaLnBrk="0" hangingPunct="0">
              <a:lnSpc>
                <a:spcPct val="150000"/>
              </a:lnSpc>
              <a:buFont typeface="Wingdings" pitchFamily="2" charset="2"/>
              <a:buChar char="Ø"/>
            </a:pPr>
            <a:r>
              <a:rPr lang="en-US" sz="2800"/>
              <a:t>In-text citations</a:t>
            </a:r>
          </a:p>
          <a:p>
            <a:pPr eaLnBrk="0" hangingPunct="0">
              <a:lnSpc>
                <a:spcPct val="150000"/>
              </a:lnSpc>
              <a:buFont typeface="Wingdings" pitchFamily="2" charset="2"/>
              <a:buChar char="Ø"/>
            </a:pPr>
            <a:r>
              <a:rPr lang="en-US" sz="2800"/>
              <a:t>Works Cited </a:t>
            </a:r>
          </a:p>
          <a:p>
            <a:pPr eaLnBrk="0" hangingPunct="0">
              <a:lnSpc>
                <a:spcPct val="150000"/>
              </a:lnSpc>
            </a:pPr>
            <a:r>
              <a:rPr lang="en-US" sz="2800"/>
              <a:t>   </a:t>
            </a:r>
            <a:r>
              <a:rPr lang="en-US"/>
              <a:t>(a list of all sources</a:t>
            </a:r>
          </a:p>
          <a:p>
            <a:pPr eaLnBrk="0" hangingPunct="0">
              <a:lnSpc>
                <a:spcPct val="150000"/>
              </a:lnSpc>
            </a:pPr>
            <a:r>
              <a:rPr lang="en-US"/>
              <a:t>    used in the paper)</a:t>
            </a:r>
          </a:p>
        </p:txBody>
      </p:sp>
      <p:pic>
        <p:nvPicPr>
          <p:cNvPr id="21508" name="Picture 5"/>
          <p:cNvPicPr>
            <a:picLocks noChangeAspect="1" noChangeArrowheads="1"/>
          </p:cNvPicPr>
          <p:nvPr/>
        </p:nvPicPr>
        <p:blipFill>
          <a:blip r:embed="rId3" cstate="print"/>
          <a:srcRect/>
          <a:stretch>
            <a:fillRect/>
          </a:stretch>
        </p:blipFill>
        <p:spPr bwMode="auto">
          <a:xfrm>
            <a:off x="4648200" y="1143000"/>
            <a:ext cx="3502025" cy="52578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p:txBody>
          <a:bodyPr/>
          <a:lstStyle/>
          <a:p>
            <a:pPr eaLnBrk="1" hangingPunct="1"/>
            <a:r>
              <a:rPr lang="en-US" smtClean="0"/>
              <a:t>Your Instructor Knows Best</a:t>
            </a:r>
          </a:p>
        </p:txBody>
      </p:sp>
      <p:sp>
        <p:nvSpPr>
          <p:cNvPr id="25603" name="Rectangle 5"/>
          <p:cNvSpPr>
            <a:spLocks noChangeArrowheads="1"/>
          </p:cNvSpPr>
          <p:nvPr/>
        </p:nvSpPr>
        <p:spPr bwMode="auto">
          <a:xfrm>
            <a:off x="838200" y="1600200"/>
            <a:ext cx="7391400" cy="519113"/>
          </a:xfrm>
          <a:prstGeom prst="rect">
            <a:avLst/>
          </a:prstGeom>
          <a:noFill/>
          <a:ln w="9525">
            <a:noFill/>
            <a:miter lim="800000"/>
            <a:headEnd/>
            <a:tailEnd/>
          </a:ln>
        </p:spPr>
        <p:txBody>
          <a:bodyPr>
            <a:spAutoFit/>
          </a:bodyPr>
          <a:lstStyle/>
          <a:p>
            <a:pPr algn="ctr" eaLnBrk="0" hangingPunct="0"/>
            <a:r>
              <a:rPr lang="en-US" sz="2800"/>
              <a:t>#1 Rule for any formatting style:</a:t>
            </a:r>
            <a:endParaRPr lang="en-US"/>
          </a:p>
        </p:txBody>
      </p:sp>
      <p:sp>
        <p:nvSpPr>
          <p:cNvPr id="25604" name="Rectangle 5"/>
          <p:cNvSpPr>
            <a:spLocks noChangeArrowheads="1"/>
          </p:cNvSpPr>
          <p:nvPr/>
        </p:nvSpPr>
        <p:spPr bwMode="auto">
          <a:xfrm>
            <a:off x="381000" y="2286000"/>
            <a:ext cx="8229600" cy="2462213"/>
          </a:xfrm>
          <a:prstGeom prst="rect">
            <a:avLst/>
          </a:prstGeom>
          <a:noFill/>
          <a:ln w="9525">
            <a:noFill/>
            <a:miter lim="800000"/>
            <a:headEnd/>
            <a:tailEnd/>
          </a:ln>
        </p:spPr>
        <p:txBody>
          <a:bodyPr>
            <a:spAutoFit/>
          </a:bodyPr>
          <a:lstStyle/>
          <a:p>
            <a:pPr algn="ctr"/>
            <a:r>
              <a:rPr lang="en-US" sz="6600"/>
              <a:t>Always</a:t>
            </a:r>
          </a:p>
          <a:p>
            <a:pPr algn="ctr"/>
            <a:r>
              <a:rPr lang="en-US" sz="4400"/>
              <a:t>Follow your instructor’s</a:t>
            </a:r>
          </a:p>
          <a:p>
            <a:pPr algn="ctr"/>
            <a:r>
              <a:rPr lang="en-US" sz="4400"/>
              <a:t>guidelines</a:t>
            </a:r>
            <a:endParaRPr lang="en-US" sz="6600"/>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mtClean="0"/>
              <a:t>Format: General Guidelines</a:t>
            </a:r>
          </a:p>
        </p:txBody>
      </p:sp>
      <p:sp>
        <p:nvSpPr>
          <p:cNvPr id="27651" name="Rectangle 4"/>
          <p:cNvSpPr>
            <a:spLocks noChangeArrowheads="1"/>
          </p:cNvSpPr>
          <p:nvPr/>
        </p:nvSpPr>
        <p:spPr bwMode="auto">
          <a:xfrm>
            <a:off x="381000" y="1143000"/>
            <a:ext cx="8229600" cy="5573713"/>
          </a:xfrm>
          <a:prstGeom prst="rect">
            <a:avLst/>
          </a:prstGeom>
          <a:noFill/>
          <a:ln w="9525">
            <a:noFill/>
            <a:miter lim="800000"/>
            <a:headEnd/>
            <a:tailEnd/>
          </a:ln>
        </p:spPr>
        <p:txBody>
          <a:bodyPr>
            <a:spAutoFit/>
          </a:bodyPr>
          <a:lstStyle/>
          <a:p>
            <a:pPr>
              <a:lnSpc>
                <a:spcPct val="150000"/>
              </a:lnSpc>
              <a:buFont typeface="Wingdings" pitchFamily="2" charset="2"/>
              <a:buNone/>
            </a:pPr>
            <a:endParaRPr lang="en-US" sz="1200">
              <a:ea typeface="ヒラギノ角ゴ Pro W3" pitchFamily="-112" charset="-128"/>
            </a:endParaRPr>
          </a:p>
          <a:p>
            <a:pPr>
              <a:lnSpc>
                <a:spcPct val="150000"/>
              </a:lnSpc>
              <a:buFont typeface="Wingdings" pitchFamily="2" charset="2"/>
              <a:buChar char="Ø"/>
            </a:pPr>
            <a:r>
              <a:rPr lang="en-US">
                <a:ea typeface="ヒラギノ角ゴ Pro W3" pitchFamily="-112" charset="-128"/>
              </a:rPr>
              <a:t> </a:t>
            </a:r>
            <a:r>
              <a:rPr lang="en-US"/>
              <a:t>Type on white 8.5” x 11” paper</a:t>
            </a:r>
          </a:p>
          <a:p>
            <a:pPr>
              <a:lnSpc>
                <a:spcPct val="150000"/>
              </a:lnSpc>
              <a:buFont typeface="Wingdings" pitchFamily="2" charset="2"/>
              <a:buNone/>
            </a:pPr>
            <a:endParaRPr lang="en-US" sz="1200"/>
          </a:p>
          <a:p>
            <a:pPr>
              <a:lnSpc>
                <a:spcPct val="150000"/>
              </a:lnSpc>
              <a:buFont typeface="Wingdings" pitchFamily="2" charset="2"/>
              <a:buChar char="Ø"/>
            </a:pPr>
            <a:r>
              <a:rPr lang="en-US"/>
              <a:t> Double-space everything</a:t>
            </a:r>
          </a:p>
          <a:p>
            <a:pPr>
              <a:lnSpc>
                <a:spcPct val="150000"/>
              </a:lnSpc>
              <a:buFont typeface="Wingdings" pitchFamily="2" charset="2"/>
              <a:buNone/>
            </a:pPr>
            <a:endParaRPr lang="en-US" sz="1200"/>
          </a:p>
          <a:p>
            <a:pPr>
              <a:lnSpc>
                <a:spcPct val="150000"/>
              </a:lnSpc>
              <a:buFont typeface="Wingdings" pitchFamily="2" charset="2"/>
              <a:buChar char="Ø"/>
            </a:pPr>
            <a:r>
              <a:rPr lang="en-US"/>
              <a:t> Use 12 pt. Times New Roman font (or similar font)</a:t>
            </a:r>
          </a:p>
          <a:p>
            <a:pPr>
              <a:lnSpc>
                <a:spcPct val="150000"/>
              </a:lnSpc>
              <a:buFont typeface="Wingdings" pitchFamily="2" charset="2"/>
              <a:buNone/>
            </a:pPr>
            <a:endParaRPr lang="en-US" sz="1200">
              <a:ea typeface="ヒラギノ角ゴ Pro W3" pitchFamily="-112" charset="-128"/>
            </a:endParaRPr>
          </a:p>
          <a:p>
            <a:pPr>
              <a:lnSpc>
                <a:spcPct val="150000"/>
              </a:lnSpc>
              <a:buFont typeface="Wingdings" pitchFamily="2" charset="2"/>
              <a:buChar char="Ø"/>
            </a:pPr>
            <a:r>
              <a:rPr lang="en-US"/>
              <a:t> Leave only one space after punctuation</a:t>
            </a:r>
          </a:p>
          <a:p>
            <a:pPr>
              <a:lnSpc>
                <a:spcPct val="150000"/>
              </a:lnSpc>
              <a:buFont typeface="Wingdings" pitchFamily="2" charset="2"/>
              <a:buNone/>
            </a:pPr>
            <a:endParaRPr lang="en-US" sz="1200"/>
          </a:p>
          <a:p>
            <a:pPr>
              <a:lnSpc>
                <a:spcPct val="150000"/>
              </a:lnSpc>
              <a:buFont typeface="Wingdings" pitchFamily="2" charset="2"/>
              <a:buChar char="Ø"/>
            </a:pPr>
            <a:r>
              <a:rPr lang="en-US"/>
              <a:t> Set all margins to 1 inch on all sides</a:t>
            </a:r>
          </a:p>
          <a:p>
            <a:pPr>
              <a:lnSpc>
                <a:spcPct val="150000"/>
              </a:lnSpc>
              <a:buFont typeface="Wingdings" pitchFamily="2" charset="2"/>
              <a:buNone/>
            </a:pPr>
            <a:endParaRPr lang="en-US" sz="1200"/>
          </a:p>
          <a:p>
            <a:pPr>
              <a:lnSpc>
                <a:spcPct val="150000"/>
              </a:lnSpc>
              <a:buFont typeface="Wingdings" pitchFamily="2" charset="2"/>
              <a:buChar char="Ø"/>
            </a:pPr>
            <a:r>
              <a:rPr lang="en-US"/>
              <a:t> Indent the first line of paragraphs one half-inch</a:t>
            </a:r>
          </a:p>
          <a:p>
            <a:pPr>
              <a:lnSpc>
                <a:spcPct val="150000"/>
              </a:lnSpc>
              <a:buFont typeface="Wingdings" pitchFamily="2" charset="2"/>
              <a:buChar char="Ø"/>
            </a:pPr>
            <a:endParaRPr lang="en-US"/>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idx="4294967295"/>
          </p:nvPr>
        </p:nvSpPr>
        <p:spPr/>
        <p:txBody>
          <a:bodyPr/>
          <a:lstStyle/>
          <a:p>
            <a:pPr eaLnBrk="1" hangingPunct="1"/>
            <a:r>
              <a:rPr lang="en-US" smtClean="0"/>
              <a:t>Format: General Guidelines (continued)</a:t>
            </a:r>
          </a:p>
        </p:txBody>
      </p:sp>
      <p:sp>
        <p:nvSpPr>
          <p:cNvPr id="29699" name="Rectangle 4"/>
          <p:cNvSpPr>
            <a:spLocks noChangeArrowheads="1"/>
          </p:cNvSpPr>
          <p:nvPr/>
        </p:nvSpPr>
        <p:spPr bwMode="auto">
          <a:xfrm>
            <a:off x="457200" y="741363"/>
            <a:ext cx="8229600" cy="4473575"/>
          </a:xfrm>
          <a:prstGeom prst="rect">
            <a:avLst/>
          </a:prstGeom>
          <a:noFill/>
          <a:ln w="9525">
            <a:noFill/>
            <a:miter lim="800000"/>
            <a:headEnd/>
            <a:tailEnd/>
          </a:ln>
        </p:spPr>
        <p:txBody>
          <a:bodyPr>
            <a:spAutoFit/>
          </a:bodyPr>
          <a:lstStyle/>
          <a:p>
            <a:pPr>
              <a:lnSpc>
                <a:spcPct val="150000"/>
              </a:lnSpc>
              <a:buFont typeface="Wingdings" pitchFamily="2" charset="2"/>
              <a:buNone/>
            </a:pPr>
            <a:endParaRPr lang="en-US" dirty="0"/>
          </a:p>
          <a:p>
            <a:pPr>
              <a:lnSpc>
                <a:spcPct val="150000"/>
              </a:lnSpc>
              <a:buFont typeface="Wingdings" pitchFamily="2" charset="2"/>
              <a:buChar char="Ø"/>
            </a:pPr>
            <a:r>
              <a:rPr lang="en-US" dirty="0"/>
              <a:t> Header with page numbers in the upper right corner</a:t>
            </a:r>
          </a:p>
          <a:p>
            <a:pPr>
              <a:lnSpc>
                <a:spcPct val="150000"/>
              </a:lnSpc>
              <a:buFont typeface="Wingdings" pitchFamily="2" charset="2"/>
              <a:buChar char="Ø"/>
            </a:pPr>
            <a:endParaRPr lang="en-US" dirty="0"/>
          </a:p>
          <a:p>
            <a:pPr>
              <a:lnSpc>
                <a:spcPct val="150000"/>
              </a:lnSpc>
              <a:buFont typeface="Wingdings" pitchFamily="2" charset="2"/>
              <a:buChar char="Ø"/>
            </a:pPr>
            <a:r>
              <a:rPr lang="en-US" dirty="0"/>
              <a:t> Use </a:t>
            </a:r>
            <a:r>
              <a:rPr lang="en-US" dirty="0" smtClean="0"/>
              <a:t>italics or underline </a:t>
            </a:r>
            <a:r>
              <a:rPr lang="en-US" dirty="0"/>
              <a:t>for titles</a:t>
            </a:r>
          </a:p>
          <a:p>
            <a:pPr>
              <a:lnSpc>
                <a:spcPct val="150000"/>
              </a:lnSpc>
              <a:buFont typeface="Wingdings" pitchFamily="2" charset="2"/>
              <a:buChar char="Ø"/>
            </a:pPr>
            <a:endParaRPr lang="en-US" dirty="0"/>
          </a:p>
          <a:p>
            <a:pPr>
              <a:lnSpc>
                <a:spcPct val="150000"/>
              </a:lnSpc>
              <a:buFont typeface="Wingdings" pitchFamily="2" charset="2"/>
              <a:buChar char="Ø"/>
            </a:pPr>
            <a:r>
              <a:rPr lang="en-US" dirty="0"/>
              <a:t> Endnotes go on a separate page before your Works Cited page</a:t>
            </a:r>
          </a:p>
          <a:p>
            <a:pPr>
              <a:lnSpc>
                <a:spcPct val="150000"/>
              </a:lnSpc>
              <a:buFont typeface="Wingdings" pitchFamily="2" charset="2"/>
              <a:buChar char="Ø"/>
            </a:pPr>
            <a:endParaRPr lang="en-US" dirty="0"/>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p:txBody>
          <a:bodyPr/>
          <a:lstStyle/>
          <a:p>
            <a:pPr eaLnBrk="1" hangingPunct="1"/>
            <a:r>
              <a:rPr lang="en-US" smtClean="0"/>
              <a:t>Formatting the 1st Page</a:t>
            </a:r>
          </a:p>
        </p:txBody>
      </p:sp>
      <p:sp>
        <p:nvSpPr>
          <p:cNvPr id="31747" name="Rectangle 4"/>
          <p:cNvSpPr>
            <a:spLocks noChangeArrowheads="1"/>
          </p:cNvSpPr>
          <p:nvPr/>
        </p:nvSpPr>
        <p:spPr bwMode="auto">
          <a:xfrm>
            <a:off x="609600" y="1066800"/>
            <a:ext cx="7924800" cy="5021263"/>
          </a:xfrm>
          <a:prstGeom prst="rect">
            <a:avLst/>
          </a:prstGeom>
          <a:noFill/>
          <a:ln w="9525">
            <a:noFill/>
            <a:miter lim="800000"/>
            <a:headEnd/>
            <a:tailEnd/>
          </a:ln>
        </p:spPr>
        <p:txBody>
          <a:bodyPr>
            <a:spAutoFit/>
          </a:bodyPr>
          <a:lstStyle/>
          <a:p>
            <a:pPr>
              <a:lnSpc>
                <a:spcPct val="150000"/>
              </a:lnSpc>
              <a:buFont typeface="Wingdings" pitchFamily="2" charset="2"/>
              <a:buChar char="Ø"/>
            </a:pPr>
            <a:r>
              <a:rPr lang="en-US"/>
              <a:t> No title page</a:t>
            </a:r>
          </a:p>
          <a:p>
            <a:pPr>
              <a:lnSpc>
                <a:spcPct val="150000"/>
              </a:lnSpc>
              <a:buFont typeface="Wingdings" pitchFamily="2" charset="2"/>
              <a:buChar char="Ø"/>
            </a:pPr>
            <a:r>
              <a:rPr lang="en-US"/>
              <a:t> Double space everything</a:t>
            </a:r>
          </a:p>
          <a:p>
            <a:pPr>
              <a:lnSpc>
                <a:spcPct val="150000"/>
              </a:lnSpc>
              <a:buFont typeface="Wingdings" pitchFamily="2" charset="2"/>
              <a:buChar char="Ø"/>
            </a:pPr>
            <a:r>
              <a:rPr lang="en-US"/>
              <a:t>In the upper left corner of the 1st page, list your</a:t>
            </a:r>
          </a:p>
          <a:p>
            <a:pPr>
              <a:lnSpc>
                <a:spcPct val="150000"/>
              </a:lnSpc>
              <a:buFont typeface="Wingdings" pitchFamily="2" charset="2"/>
              <a:buNone/>
            </a:pPr>
            <a:r>
              <a:rPr lang="en-US"/>
              <a:t>   name, your instructor's name, the course, and date</a:t>
            </a:r>
          </a:p>
          <a:p>
            <a:pPr>
              <a:lnSpc>
                <a:spcPct val="150000"/>
              </a:lnSpc>
              <a:buFont typeface="Wingdings" pitchFamily="2" charset="2"/>
              <a:buChar char="Ø"/>
            </a:pPr>
            <a:r>
              <a:rPr lang="en-US"/>
              <a:t>Center the paper title (use standard caps but no</a:t>
            </a:r>
          </a:p>
          <a:p>
            <a:pPr>
              <a:lnSpc>
                <a:spcPct val="150000"/>
              </a:lnSpc>
              <a:buFont typeface="Wingdings" pitchFamily="2" charset="2"/>
              <a:buNone/>
            </a:pPr>
            <a:r>
              <a:rPr lang="en-US"/>
              <a:t>   underlining, italics, quote, or bold)</a:t>
            </a:r>
          </a:p>
          <a:p>
            <a:pPr>
              <a:lnSpc>
                <a:spcPct val="150000"/>
              </a:lnSpc>
              <a:buFont typeface="Wingdings" pitchFamily="2" charset="2"/>
              <a:buChar char="Ø"/>
            </a:pPr>
            <a:r>
              <a:rPr lang="en-US"/>
              <a:t>Create a header in the upper right corner at half</a:t>
            </a:r>
          </a:p>
          <a:p>
            <a:pPr>
              <a:lnSpc>
                <a:spcPct val="150000"/>
              </a:lnSpc>
              <a:buFont typeface="Wingdings" pitchFamily="2" charset="2"/>
              <a:buNone/>
            </a:pPr>
            <a:r>
              <a:rPr lang="en-US"/>
              <a:t>   inch from the top and one inch from the right of the</a:t>
            </a:r>
          </a:p>
          <a:p>
            <a:pPr>
              <a:lnSpc>
                <a:spcPct val="150000"/>
              </a:lnSpc>
              <a:buFont typeface="Wingdings" pitchFamily="2" charset="2"/>
              <a:buNone/>
            </a:pPr>
            <a:r>
              <a:rPr lang="en-US"/>
              <a:t>   page (include your last name and page number)</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p:txBody>
          <a:bodyPr/>
          <a:lstStyle/>
          <a:p>
            <a:pPr eaLnBrk="1" hangingPunct="1"/>
            <a:r>
              <a:rPr lang="en-US" smtClean="0"/>
              <a:t>Sample 1st Page</a:t>
            </a:r>
          </a:p>
        </p:txBody>
      </p:sp>
      <p:pic>
        <p:nvPicPr>
          <p:cNvPr id="33795" name="Picture 5"/>
          <p:cNvPicPr>
            <a:picLocks noChangeAspect="1" noChangeArrowheads="1"/>
          </p:cNvPicPr>
          <p:nvPr/>
        </p:nvPicPr>
        <p:blipFill>
          <a:blip r:embed="rId3" cstate="print"/>
          <a:srcRect/>
          <a:stretch>
            <a:fillRect/>
          </a:stretch>
        </p:blipFill>
        <p:spPr bwMode="auto">
          <a:xfrm>
            <a:off x="1371600" y="1143000"/>
            <a:ext cx="6197600" cy="51181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ppt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lack"/>
        <a:ea typeface="ＭＳ Ｐゴシック"/>
        <a:cs typeface=""/>
      </a:majorFont>
      <a:minorFont>
        <a:latin typeface="Helvetic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ppttemplate</Template>
  <TotalTime>5748</TotalTime>
  <Words>6996</Words>
  <Application>Microsoft Office PowerPoint</Application>
  <PresentationFormat>On-screen Show (4:3)</PresentationFormat>
  <Paragraphs>443</Paragraphs>
  <Slides>35</Slides>
  <Notes>31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ppttemplate</vt:lpstr>
      <vt:lpstr>MLA 2012 Formatting and Style Guide</vt:lpstr>
      <vt:lpstr>Overview</vt:lpstr>
      <vt:lpstr>What is MLA?</vt:lpstr>
      <vt:lpstr>What does MLA regulate?</vt:lpstr>
      <vt:lpstr>Your Instructor Knows Best</vt:lpstr>
      <vt:lpstr>Format: General Guidelines</vt:lpstr>
      <vt:lpstr>Format: General Guidelines (continued)</vt:lpstr>
      <vt:lpstr>Formatting the 1st Page</vt:lpstr>
      <vt:lpstr>Sample 1st Page</vt:lpstr>
      <vt:lpstr>In-Text Citations: the Basics</vt:lpstr>
      <vt:lpstr>Author-Page Style</vt:lpstr>
      <vt:lpstr>Print Source with Author</vt:lpstr>
      <vt:lpstr>PowerPoint Presentation</vt:lpstr>
      <vt:lpstr>With Unknown Author</vt:lpstr>
      <vt:lpstr>PowerPoint Presentation</vt:lpstr>
      <vt:lpstr>Other In-Text Citations 1</vt:lpstr>
      <vt:lpstr>Other In-Text Citations 2</vt:lpstr>
      <vt:lpstr>Other In-Text Citations 3</vt:lpstr>
      <vt:lpstr>Other In-Text Citations 4</vt:lpstr>
      <vt:lpstr>Other In-Text Citations 5</vt:lpstr>
      <vt:lpstr>Other In-Text Citations 6</vt:lpstr>
      <vt:lpstr>Formatting Short Quotations</vt:lpstr>
      <vt:lpstr>Formatting Long Quotations</vt:lpstr>
      <vt:lpstr>Adding/Omitting Words</vt:lpstr>
      <vt:lpstr>Works Cited Page: The Basics</vt:lpstr>
      <vt:lpstr>Works Cited Page: Books</vt:lpstr>
      <vt:lpstr>Works Cited Page: Periodicals</vt:lpstr>
      <vt:lpstr>Works Cited Page: Web</vt:lpstr>
      <vt:lpstr>PowerPoint Presentation</vt:lpstr>
      <vt:lpstr>Works Cited Page: Other</vt:lpstr>
      <vt:lpstr>PowerPoint Presentation</vt:lpstr>
      <vt:lpstr>General Rules of Writing to Remember</vt:lpstr>
      <vt:lpstr>General Rules of Writing to Remember</vt:lpstr>
      <vt:lpstr>General Rules of Writing to Remember</vt:lpstr>
      <vt:lpstr>General Rules of Writing to Remember</vt:lpstr>
    </vt:vector>
  </TitlesOfParts>
  <Company>User</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Your Focus</dc:title>
  <dc:creator>User</dc:creator>
  <cp:lastModifiedBy>Windows User</cp:lastModifiedBy>
  <cp:revision>425</cp:revision>
  <dcterms:created xsi:type="dcterms:W3CDTF">2009-11-18T15:31:48Z</dcterms:created>
  <dcterms:modified xsi:type="dcterms:W3CDTF">2012-09-27T21:15:49Z</dcterms:modified>
</cp:coreProperties>
</file>