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74" r:id="rId2"/>
    <p:sldId id="278" r:id="rId3"/>
    <p:sldId id="279" r:id="rId4"/>
    <p:sldId id="275" r:id="rId5"/>
    <p:sldId id="276" r:id="rId6"/>
    <p:sldId id="256" r:id="rId7"/>
    <p:sldId id="261" r:id="rId8"/>
    <p:sldId id="257" r:id="rId9"/>
    <p:sldId id="262" r:id="rId10"/>
    <p:sldId id="265" r:id="rId11"/>
    <p:sldId id="266" r:id="rId12"/>
    <p:sldId id="284" r:id="rId13"/>
    <p:sldId id="260" r:id="rId14"/>
    <p:sldId id="267" r:id="rId15"/>
    <p:sldId id="269" r:id="rId16"/>
    <p:sldId id="271" r:id="rId17"/>
    <p:sldId id="272" r:id="rId18"/>
    <p:sldId id="273" r:id="rId19"/>
    <p:sldId id="280" r:id="rId20"/>
    <p:sldId id="277" r:id="rId21"/>
    <p:sldId id="283" r:id="rId22"/>
    <p:sldId id="28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C409648-2D6B-46EE-9FD5-DC6C76D02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734DC-DA87-4EDA-BC87-10C4E67A0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27AD3-924A-4C70-A2AD-8C2F57A0E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9FE1D-6437-46D6-AFF4-B534E2FDF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0273CB0-6C83-4E68-9D13-0AC6DAC20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C703C-6DB9-4E81-8F26-3705C8114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2B335C3-D6F2-448B-9F2B-9FC378EC5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8CC01-2461-436A-B283-5CFADC61F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E4D3E89-A21E-4B4D-B1B8-523CF1905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C1D32AE-BD42-425E-B1F6-380199529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8E437-5F41-4BD9-8D57-C21FC915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4CCCBEF-3C24-4D27-935C-509A9371A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362200"/>
          </a:xfrm>
        </p:spPr>
        <p:txBody>
          <a:bodyPr/>
          <a:lstStyle/>
          <a:p>
            <a:pPr algn="l" eaLnBrk="1" hangingPunct="1">
              <a:buFont typeface="Arial" pitchFamily="34" charset="0"/>
              <a:buChar char="•"/>
            </a:pPr>
            <a:r>
              <a:rPr lang="en-US" dirty="0" smtClean="0"/>
              <a:t>Find the number by your name. Sit in that numbered desk.</a:t>
            </a:r>
          </a:p>
          <a:p>
            <a:pPr algn="l" eaLnBrk="1" hangingPunct="1">
              <a:buFont typeface="Arial" pitchFamily="34" charset="0"/>
              <a:buChar char="•"/>
            </a:pPr>
            <a:endParaRPr lang="en-US" dirty="0" smtClean="0"/>
          </a:p>
          <a:p>
            <a:pPr algn="l" eaLnBrk="1" hangingPunct="1">
              <a:buFont typeface="Arial" pitchFamily="34" charset="0"/>
              <a:buChar char="•"/>
            </a:pPr>
            <a:r>
              <a:rPr lang="en-US" dirty="0" smtClean="0"/>
              <a:t>Retrieve the handouts from your folder. </a:t>
            </a:r>
          </a:p>
          <a:p>
            <a:pPr algn="l" eaLnBrk="1" hangingPunct="1">
              <a:buFont typeface="Arial" pitchFamily="34" charset="0"/>
              <a:buChar char="•"/>
            </a:pPr>
            <a:endParaRPr lang="en-US" dirty="0" smtClean="0"/>
          </a:p>
          <a:p>
            <a:pPr algn="l" eaLnBrk="1" hangingPunct="1">
              <a:buFont typeface="Arial" pitchFamily="34" charset="0"/>
              <a:buChar char="•"/>
            </a:pPr>
            <a:r>
              <a:rPr lang="en-US" dirty="0" smtClean="0"/>
              <a:t>Please get out a sheet of paper and a writing utensil. </a:t>
            </a:r>
          </a:p>
          <a:p>
            <a:pPr algn="l" eaLnBrk="1" hangingPunct="1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7B9899"/>
                </a:solidFill>
              </a:rPr>
              <a:t>Welcome!</a:t>
            </a:r>
            <a:br>
              <a:rPr lang="en-US" sz="3600" dirty="0" smtClean="0">
                <a:solidFill>
                  <a:srgbClr val="7B9899"/>
                </a:solidFill>
              </a:rPr>
            </a:br>
            <a:r>
              <a:rPr lang="en-US" sz="3600" dirty="0" smtClean="0">
                <a:solidFill>
                  <a:srgbClr val="7B9899"/>
                </a:solidFill>
              </a:rPr>
              <a:t>AP Language and Composition</a:t>
            </a:r>
            <a:br>
              <a:rPr lang="en-US" sz="3600" dirty="0" smtClean="0">
                <a:solidFill>
                  <a:srgbClr val="7B9899"/>
                </a:solidFill>
              </a:rPr>
            </a:br>
            <a:r>
              <a:rPr lang="en-US" sz="3600" dirty="0" smtClean="0">
                <a:solidFill>
                  <a:srgbClr val="7B9899"/>
                </a:solidFill>
              </a:rPr>
              <a:t>Ms. Kelley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If you are absent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Ask for make up work before the date of your absence</a:t>
            </a:r>
          </a:p>
          <a:p>
            <a:pPr lvl="1" eaLnBrk="1" hangingPunct="1"/>
            <a:r>
              <a:rPr lang="en-US" dirty="0" smtClean="0"/>
              <a:t>It is your job to keep up with missing work</a:t>
            </a:r>
          </a:p>
          <a:p>
            <a:pPr eaLnBrk="1" hangingPunct="1"/>
            <a:r>
              <a:rPr lang="en-US" dirty="0" smtClean="0"/>
              <a:t>Check the website for what you missed</a:t>
            </a:r>
          </a:p>
          <a:p>
            <a:pPr eaLnBrk="1" hangingPunct="1"/>
            <a:r>
              <a:rPr lang="en-US" dirty="0" smtClean="0"/>
              <a:t>Check your folder for missed assignments</a:t>
            </a:r>
          </a:p>
          <a:p>
            <a:pPr eaLnBrk="1" hangingPunct="1"/>
            <a:r>
              <a:rPr lang="en-US" dirty="0" smtClean="0"/>
              <a:t>Talk to a classmate </a:t>
            </a:r>
          </a:p>
          <a:p>
            <a:pPr lvl="1" eaLnBrk="1" hangingPunct="1"/>
            <a:r>
              <a:rPr lang="en-US" dirty="0" smtClean="0"/>
              <a:t>Not during class</a:t>
            </a:r>
          </a:p>
          <a:p>
            <a:pPr eaLnBrk="1" hangingPunct="1"/>
            <a:r>
              <a:rPr lang="en-US" dirty="0" smtClean="0"/>
              <a:t>Talk to Ms. Kelley </a:t>
            </a:r>
            <a:r>
              <a:rPr lang="en-US" b="1" dirty="0" smtClean="0"/>
              <a:t>before</a:t>
            </a:r>
            <a:r>
              <a:rPr lang="en-US" dirty="0" smtClean="0"/>
              <a:t> or </a:t>
            </a:r>
            <a:r>
              <a:rPr lang="en-US" b="1" dirty="0" smtClean="0"/>
              <a:t>after</a:t>
            </a:r>
            <a:r>
              <a:rPr lang="en-US" dirty="0" smtClean="0"/>
              <a:t> class</a:t>
            </a:r>
          </a:p>
          <a:p>
            <a:pPr lvl="1" eaLnBrk="1" hangingPunct="1"/>
            <a:r>
              <a:rPr lang="en-US" dirty="0" smtClean="0"/>
              <a:t>During class, I am teaching!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Turning in work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Turn in all homework into your class period’s drawer before class begins.</a:t>
            </a:r>
          </a:p>
          <a:p>
            <a:pPr eaLnBrk="1" hangingPunct="1"/>
            <a:r>
              <a:rPr lang="en-US" dirty="0" smtClean="0"/>
              <a:t>Sometimes, I will take work.</a:t>
            </a:r>
          </a:p>
          <a:p>
            <a:pPr eaLnBrk="1" hangingPunct="1"/>
            <a:r>
              <a:rPr lang="en-US" dirty="0" smtClean="0"/>
              <a:t>Most of the time, I will tell you to put work in the drawer marked with your class period at the end of class or the activity.</a:t>
            </a:r>
          </a:p>
          <a:p>
            <a:pPr eaLnBrk="1" hangingPunct="1"/>
            <a:r>
              <a:rPr lang="en-US" dirty="0" smtClean="0"/>
              <a:t>After I grade work, I will place it in your folder. It is your responsibility to retrieve your work and review my feedback.  </a:t>
            </a:r>
          </a:p>
          <a:p>
            <a:pPr eaLnBrk="1" hangingPunct="1"/>
            <a:r>
              <a:rPr lang="en-US" dirty="0" smtClean="0"/>
              <a:t>If you wish to ask a question about a grade, do so by appointment outside of class time.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Remember that we are building skills. Late work not only harms your grades, it prevents you from keeping up with the pace of the class.</a:t>
            </a:r>
          </a:p>
          <a:p>
            <a:r>
              <a:rPr lang="en-US" dirty="0" smtClean="0"/>
              <a:t>You should never turn in late work. If you do:</a:t>
            </a:r>
          </a:p>
          <a:p>
            <a:pPr lvl="1"/>
            <a:r>
              <a:rPr lang="en-US" dirty="0" smtClean="0"/>
              <a:t>Write the date you are turning in the assignment at the top</a:t>
            </a:r>
          </a:p>
          <a:p>
            <a:pPr lvl="1"/>
            <a:r>
              <a:rPr lang="en-US" dirty="0" smtClean="0"/>
              <a:t>Do not expect me to grade it immediately. Late work is at the bottom of my priority list.</a:t>
            </a:r>
          </a:p>
          <a:p>
            <a:r>
              <a:rPr lang="en-US" dirty="0" smtClean="0"/>
              <a:t>10 points per day</a:t>
            </a:r>
          </a:p>
          <a:p>
            <a:r>
              <a:rPr lang="en-US" dirty="0" smtClean="0"/>
              <a:t>MAXIMUM of a 50 after 3 days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91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Rules: </a:t>
            </a:r>
            <a:br>
              <a:rPr lang="en-US" dirty="0" smtClean="0">
                <a:solidFill>
                  <a:srgbClr val="7B9899"/>
                </a:solidFill>
              </a:rPr>
            </a:br>
            <a:endParaRPr lang="en-US" dirty="0" smtClean="0">
              <a:solidFill>
                <a:srgbClr val="7B9899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Be respectful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 responsible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 ready to learn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And…</a:t>
            </a:r>
          </a:p>
          <a:p>
            <a:pPr eaLnBrk="1" hangingPunct="1">
              <a:lnSpc>
                <a:spcPct val="90000"/>
              </a:lnSpc>
            </a:pPr>
            <a:endParaRPr lang="en-US" i="1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 willing to take risks and share your thoughts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Rules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In addition to the class rules, we will follow all school policies, including: 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NO CELL PHONES / PERSONAL LISTENING DEVICES</a:t>
            </a:r>
          </a:p>
          <a:p>
            <a:pPr lvl="1" eaLnBrk="1" hangingPunct="1"/>
            <a:r>
              <a:rPr lang="en-US" b="1" smtClean="0"/>
              <a:t>Yes, I will take it. No, I will not feel bad. I would like to be more important than a text from your friend. </a:t>
            </a:r>
          </a:p>
          <a:p>
            <a:pPr eaLnBrk="1" hangingPunct="1"/>
            <a:r>
              <a:rPr lang="en-US" b="1" smtClean="0"/>
              <a:t>Dress code, etc. </a:t>
            </a:r>
          </a:p>
          <a:p>
            <a:pPr lvl="1" eaLnBrk="1" hangingPunct="1"/>
            <a:r>
              <a:rPr lang="en-US" b="1" smtClean="0"/>
              <a:t>This is a learning environment, not a fashion show.</a:t>
            </a:r>
          </a:p>
          <a:p>
            <a:pPr eaLnBrk="1" hangingPunct="1"/>
            <a:r>
              <a:rPr lang="en-US" b="1" smtClean="0"/>
              <a:t>Tardies and truancy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Rules – further explained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Respectful: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Don’t touch Ms. Kelley’s stuff without permission.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Listen!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 respect the furniture and walls, i.e. Don’t write on them or otherwise deface them.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same goes for all materials in this classroom.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Rules – further explained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dirty="0" smtClean="0"/>
              <a:t>Responsible: </a:t>
            </a:r>
          </a:p>
          <a:p>
            <a:pPr eaLnBrk="1" hangingPunct="1"/>
            <a:r>
              <a:rPr lang="en-US" dirty="0" smtClean="0"/>
              <a:t>Do take initiative to find what your make up work is if you miss class. </a:t>
            </a:r>
          </a:p>
          <a:p>
            <a:pPr eaLnBrk="1" hangingPunct="1"/>
            <a:r>
              <a:rPr lang="en-US" dirty="0" smtClean="0"/>
              <a:t>Do try your best on every assignment. </a:t>
            </a:r>
          </a:p>
          <a:p>
            <a:pPr eaLnBrk="1" hangingPunct="1"/>
            <a:r>
              <a:rPr lang="en-US" dirty="0" smtClean="0"/>
              <a:t>Do take responsibility for your actions and words.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Rules – further explained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dirty="0" smtClean="0"/>
              <a:t>Ready to Learn:</a:t>
            </a:r>
          </a:p>
          <a:p>
            <a:pPr eaLnBrk="1" hangingPunct="1"/>
            <a:r>
              <a:rPr lang="en-US" dirty="0" smtClean="0"/>
              <a:t>Do remember to bring ALL materials.</a:t>
            </a:r>
          </a:p>
          <a:p>
            <a:pPr eaLnBrk="1" hangingPunct="1"/>
            <a:r>
              <a:rPr lang="en-US" dirty="0" smtClean="0"/>
              <a:t>Do arrive on time. </a:t>
            </a:r>
          </a:p>
          <a:p>
            <a:pPr eaLnBrk="1" hangingPunct="1"/>
            <a:r>
              <a:rPr lang="en-US" dirty="0" smtClean="0"/>
              <a:t>Do focus during class.  </a:t>
            </a:r>
            <a:r>
              <a:rPr lang="en-US" b="1" dirty="0" smtClean="0"/>
              <a:t>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26628" name="Picture 4" descr="MPj043939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810000"/>
            <a:ext cx="1600200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 descr="MCj043486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352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 descr="MCj044173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8862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Rules – further explained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dirty="0" smtClean="0"/>
              <a:t>Do take risks and share your thoughts:</a:t>
            </a:r>
          </a:p>
          <a:p>
            <a:pPr eaLnBrk="1" hangingPunct="1"/>
            <a:r>
              <a:rPr lang="en-US" dirty="0" smtClean="0"/>
              <a:t>Do share your opinion during a class discussion.</a:t>
            </a:r>
          </a:p>
          <a:p>
            <a:pPr eaLnBrk="1" hangingPunct="1"/>
            <a:r>
              <a:rPr lang="en-US" dirty="0" smtClean="0"/>
              <a:t>Do write passionately about what you believe.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rhetorical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did you write for your </a:t>
            </a:r>
            <a:r>
              <a:rPr lang="en-US" dirty="0" err="1" smtClean="0"/>
              <a:t>SOAPSTone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Which was the hardest?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an argument, starting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likes to argue?</a:t>
            </a:r>
          </a:p>
          <a:p>
            <a:r>
              <a:rPr lang="en-US" dirty="0" smtClean="0"/>
              <a:t>Who likes to avoid arguments at all costs?</a:t>
            </a:r>
          </a:p>
          <a:p>
            <a:r>
              <a:rPr lang="en-US" dirty="0" smtClean="0"/>
              <a:t>What is an argument?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Business	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dirty="0" smtClean="0"/>
              <a:t>Syllabus</a:t>
            </a:r>
          </a:p>
          <a:p>
            <a:r>
              <a:rPr lang="en-US" dirty="0" smtClean="0"/>
              <a:t>Student Information Sheet</a:t>
            </a:r>
          </a:p>
          <a:p>
            <a:r>
              <a:rPr lang="en-US" dirty="0" smtClean="0"/>
              <a:t>Summer Reading Assignment </a:t>
            </a:r>
            <a:endParaRPr lang="en-US" dirty="0" smtClean="0"/>
          </a:p>
          <a:p>
            <a:pPr lvl="1"/>
            <a:r>
              <a:rPr lang="en-US" dirty="0" smtClean="0"/>
              <a:t>Turned in electronically to turnitin.com</a:t>
            </a:r>
          </a:p>
          <a:p>
            <a:pPr lvl="1"/>
            <a:r>
              <a:rPr lang="en-US" dirty="0" smtClean="0"/>
              <a:t>Incorrectly formatted papers will not be accepted</a:t>
            </a:r>
            <a:endParaRPr lang="en-US" dirty="0" smtClean="0"/>
          </a:p>
          <a:p>
            <a:pPr lvl="1"/>
            <a:r>
              <a:rPr lang="en-US" dirty="0" smtClean="0"/>
              <a:t>Due </a:t>
            </a:r>
            <a:r>
              <a:rPr lang="en-US" dirty="0" smtClean="0"/>
              <a:t>9/7 by 11:59pm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Turn it in by this Friday at </a:t>
            </a:r>
            <a:r>
              <a:rPr lang="en-US" dirty="0" smtClean="0"/>
              <a:t>11:59pm</a:t>
            </a:r>
            <a:r>
              <a:rPr lang="en-US" dirty="0" smtClean="0"/>
              <a:t>, you can have 5 extra points. </a:t>
            </a:r>
          </a:p>
          <a:p>
            <a:pPr lvl="2"/>
            <a:r>
              <a:rPr lang="en-US" dirty="0" smtClean="0"/>
              <a:t>No exceptions. </a:t>
            </a:r>
          </a:p>
          <a:p>
            <a:r>
              <a:rPr lang="en-US" dirty="0" smtClean="0"/>
              <a:t>PSAT Booklet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Reference manual of resources for the rest of the year</a:t>
            </a:r>
          </a:p>
          <a:p>
            <a:pPr lvl="1"/>
            <a:r>
              <a:rPr lang="en-US" dirty="0" smtClean="0"/>
              <a:t>Organized according to the AP exam</a:t>
            </a:r>
          </a:p>
          <a:p>
            <a:r>
              <a:rPr lang="en-US" dirty="0" smtClean="0"/>
              <a:t>Familiarize yourself with all of it</a:t>
            </a:r>
          </a:p>
          <a:p>
            <a:r>
              <a:rPr lang="en-US" dirty="0" smtClean="0"/>
              <a:t>Don’t ever </a:t>
            </a:r>
            <a:r>
              <a:rPr lang="en-US" dirty="0" err="1" smtClean="0"/>
              <a:t>Ever</a:t>
            </a:r>
            <a:r>
              <a:rPr lang="en-US" dirty="0" smtClean="0"/>
              <a:t> </a:t>
            </a:r>
            <a:r>
              <a:rPr lang="en-US" dirty="0" err="1" smtClean="0"/>
              <a:t>EVER</a:t>
            </a:r>
            <a:r>
              <a:rPr lang="en-US" dirty="0" smtClean="0"/>
              <a:t> lose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88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and annotate the Wellesley High School commencement speech</a:t>
            </a:r>
          </a:p>
          <a:p>
            <a:pPr lvl="1"/>
            <a:r>
              <a:rPr lang="en-US" dirty="0" smtClean="0"/>
              <a:t>How do you think you should annotate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755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825"/>
          </a:xfrm>
        </p:spPr>
        <p:txBody>
          <a:bodyPr/>
          <a:lstStyle/>
          <a:p>
            <a:r>
              <a:rPr lang="en-US" sz="2800" dirty="0" smtClean="0"/>
              <a:t>The basics of rhetorical argument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03920" cy="4572000"/>
          </a:xfrm>
        </p:spPr>
        <p:txBody>
          <a:bodyPr/>
          <a:lstStyle/>
          <a:p>
            <a:r>
              <a:rPr lang="en-US" sz="2000" dirty="0" smtClean="0"/>
              <a:t>Speaker: </a:t>
            </a:r>
            <a:endParaRPr lang="en-US" sz="2000" dirty="0" smtClean="0"/>
          </a:p>
          <a:p>
            <a:pPr lvl="1"/>
            <a:r>
              <a:rPr lang="en-US" sz="1400" dirty="0" smtClean="0"/>
              <a:t>In this case, it’s the author, but not always!</a:t>
            </a:r>
          </a:p>
          <a:p>
            <a:r>
              <a:rPr lang="en-US" sz="2000" dirty="0" smtClean="0"/>
              <a:t>Occasion</a:t>
            </a:r>
            <a:r>
              <a:rPr lang="en-US" sz="1600" dirty="0" smtClean="0"/>
              <a:t>:</a:t>
            </a:r>
          </a:p>
          <a:p>
            <a:pPr lvl="1"/>
            <a:r>
              <a:rPr lang="en-US" sz="1400" dirty="0" smtClean="0"/>
              <a:t>When? Where? Why?</a:t>
            </a:r>
            <a:endParaRPr lang="en-US" sz="1400" dirty="0" smtClean="0"/>
          </a:p>
          <a:p>
            <a:r>
              <a:rPr lang="en-US" sz="2000" dirty="0" smtClean="0"/>
              <a:t>Audience:</a:t>
            </a:r>
          </a:p>
          <a:p>
            <a:pPr lvl="1"/>
            <a:r>
              <a:rPr lang="en-US" sz="1400" dirty="0" smtClean="0"/>
              <a:t>Hint: It’s not everyone!</a:t>
            </a:r>
          </a:p>
          <a:p>
            <a:r>
              <a:rPr lang="en-US" sz="2000" dirty="0" smtClean="0"/>
              <a:t>Purpose</a:t>
            </a:r>
            <a:r>
              <a:rPr lang="en-US" sz="2000" dirty="0" smtClean="0"/>
              <a:t>: </a:t>
            </a:r>
          </a:p>
          <a:p>
            <a:pPr lvl="1"/>
            <a:r>
              <a:rPr lang="en-US" sz="1400" dirty="0" smtClean="0"/>
              <a:t>The word “inform” is off limits!</a:t>
            </a:r>
            <a:endParaRPr lang="en-US" sz="1400" dirty="0" smtClean="0"/>
          </a:p>
          <a:p>
            <a:pPr lvl="1"/>
            <a:r>
              <a:rPr lang="en-US" sz="1400" dirty="0" smtClean="0"/>
              <a:t>Most of the time, a purpose statement will include the words “in order to.” What is the author/speaker trying to get </a:t>
            </a:r>
            <a:r>
              <a:rPr lang="en-US" sz="1400" dirty="0" smtClean="0"/>
              <a:t>his audience </a:t>
            </a:r>
            <a:r>
              <a:rPr lang="en-US" sz="1400" dirty="0" smtClean="0"/>
              <a:t>to do?</a:t>
            </a:r>
          </a:p>
          <a:p>
            <a:r>
              <a:rPr lang="en-US" sz="2000" dirty="0" smtClean="0"/>
              <a:t>Subject:</a:t>
            </a:r>
          </a:p>
          <a:p>
            <a:pPr lvl="1"/>
            <a:r>
              <a:rPr lang="en-US" sz="1400" dirty="0" smtClean="0"/>
              <a:t>What is the speaker writing about?</a:t>
            </a:r>
            <a:endParaRPr lang="en-US" sz="1400" dirty="0" smtClean="0"/>
          </a:p>
          <a:p>
            <a:r>
              <a:rPr lang="en-US" sz="2000" dirty="0" smtClean="0"/>
              <a:t>Tone: </a:t>
            </a:r>
          </a:p>
          <a:p>
            <a:pPr lvl="1"/>
            <a:r>
              <a:rPr lang="en-US" sz="1400" dirty="0" smtClean="0"/>
              <a:t>The speaker’s attitude towards </a:t>
            </a:r>
            <a:r>
              <a:rPr lang="en-US" sz="1400" dirty="0" smtClean="0"/>
              <a:t>his subject</a:t>
            </a:r>
            <a:endParaRPr lang="en-US" sz="1400" dirty="0" smtClean="0"/>
          </a:p>
          <a:p>
            <a:pPr lvl="1"/>
            <a:r>
              <a:rPr lang="en-US" sz="1400" dirty="0" smtClean="0"/>
              <a:t>Should be an adjective</a:t>
            </a:r>
          </a:p>
          <a:p>
            <a:pPr lvl="1"/>
            <a:r>
              <a:rPr lang="en-US" sz="1400" dirty="0" smtClean="0"/>
              <a:t>Big words will impress me. Wrong words will not.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A few things about me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My name is Ms. Kelley</a:t>
            </a:r>
          </a:p>
          <a:p>
            <a:pPr lvl="1" eaLnBrk="1" hangingPunct="1"/>
            <a:r>
              <a:rPr lang="en-US" dirty="0" smtClean="0"/>
              <a:t>2 “</a:t>
            </a:r>
            <a:r>
              <a:rPr lang="en-US" dirty="0" err="1" smtClean="0"/>
              <a:t>e”s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to know and love them</a:t>
            </a:r>
          </a:p>
          <a:p>
            <a:pPr lvl="1" eaLnBrk="1" hangingPunct="1"/>
            <a:r>
              <a:rPr lang="en-US" dirty="0" smtClean="0"/>
              <a:t>Avoid Kate Kelley; she’s evil. </a:t>
            </a:r>
          </a:p>
          <a:p>
            <a:pPr eaLnBrk="1" hangingPunct="1"/>
            <a:r>
              <a:rPr lang="en-US" dirty="0" smtClean="0"/>
              <a:t>The quickest ways to get on my good side:</a:t>
            </a:r>
          </a:p>
          <a:p>
            <a:pPr lvl="1" eaLnBrk="1" hangingPunct="1"/>
            <a:r>
              <a:rPr lang="en-US" dirty="0" smtClean="0"/>
              <a:t>Diet Dr. Pepper</a:t>
            </a:r>
          </a:p>
          <a:p>
            <a:pPr lvl="1" eaLnBrk="1" hangingPunct="1"/>
            <a:r>
              <a:rPr lang="en-US" dirty="0" smtClean="0"/>
              <a:t>Fruit </a:t>
            </a:r>
            <a:endParaRPr lang="en-US" dirty="0" smtClean="0"/>
          </a:p>
          <a:p>
            <a:pPr lvl="1" eaLnBrk="1" hangingPunct="1"/>
            <a:r>
              <a:rPr lang="en-US" dirty="0" smtClean="0"/>
              <a:t>Praising </a:t>
            </a:r>
            <a:r>
              <a:rPr lang="en-US" dirty="0" smtClean="0"/>
              <a:t>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 FAQs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Are you a nice teacher?</a:t>
            </a:r>
          </a:p>
          <a:p>
            <a:pPr lvl="1" eaLnBrk="1" hangingPunct="1"/>
            <a:r>
              <a:rPr lang="en-US" sz="2400" dirty="0" smtClean="0"/>
              <a:t>As long as you are doing what I ask, yes. When you are distracting from the learning environment, no. </a:t>
            </a:r>
          </a:p>
          <a:p>
            <a:pPr eaLnBrk="1" hangingPunct="1"/>
            <a:r>
              <a:rPr lang="en-US" sz="2400" dirty="0" smtClean="0"/>
              <a:t>Is that your real hair color?</a:t>
            </a:r>
          </a:p>
          <a:p>
            <a:pPr lvl="1" eaLnBrk="1" hangingPunct="1"/>
            <a:r>
              <a:rPr lang="en-US" sz="2400" dirty="0" smtClean="0"/>
              <a:t>No… </a:t>
            </a:r>
          </a:p>
          <a:p>
            <a:pPr eaLnBrk="1" hangingPunct="1"/>
            <a:r>
              <a:rPr lang="en-US" sz="2400" dirty="0" smtClean="0"/>
              <a:t>Is this class going to be hard? Will we have homework?</a:t>
            </a:r>
          </a:p>
          <a:p>
            <a:pPr lvl="1" eaLnBrk="1" hangingPunct="1"/>
            <a:r>
              <a:rPr lang="en-US" sz="2400" dirty="0" smtClean="0"/>
              <a:t>Yes and yes, but it will be worth it. </a:t>
            </a:r>
          </a:p>
          <a:p>
            <a:pPr eaLnBrk="1" hangingPunct="1"/>
            <a:r>
              <a:rPr lang="en-US" sz="2400" dirty="0" smtClean="0"/>
              <a:t>Why am I here?</a:t>
            </a:r>
          </a:p>
          <a:p>
            <a:pPr lvl="1" eaLnBrk="1" hangingPunct="1"/>
            <a:r>
              <a:rPr lang="en-US" sz="2400" dirty="0" smtClean="0"/>
              <a:t>In addition to continuing to learn to read and write well, you are going to prepare for </a:t>
            </a:r>
            <a:r>
              <a:rPr lang="en-US" sz="2400" dirty="0" smtClean="0"/>
              <a:t>your AP Lang exam by </a:t>
            </a:r>
            <a:r>
              <a:rPr lang="en-US" sz="2400" dirty="0" smtClean="0"/>
              <a:t>learning about </a:t>
            </a:r>
            <a:r>
              <a:rPr lang="en-US" sz="2400" dirty="0" smtClean="0"/>
              <a:t>rhetoric, argument, and composition.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/>
              <a:t>Ms. Kelley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Rules and Procedures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Expectations: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i="1" dirty="0"/>
              <a:t>When you come to class, please: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Pick up the day’s handouts from your folder in your class period’s box.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Turn in your homework into your class period’s drawer.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Sit </a:t>
            </a:r>
            <a:r>
              <a:rPr lang="en-US" dirty="0"/>
              <a:t>in your assigned seat before the </a:t>
            </a:r>
            <a:r>
              <a:rPr lang="en-US" dirty="0" smtClean="0"/>
              <a:t>bell. </a:t>
            </a:r>
            <a:endParaRPr lang="en-US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Read the directions on the board / </a:t>
            </a:r>
            <a:r>
              <a:rPr lang="en-US" dirty="0" smtClean="0"/>
              <a:t>projector. </a:t>
            </a:r>
            <a:endParaRPr lang="en-US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Have your materials </a:t>
            </a:r>
            <a:r>
              <a:rPr lang="en-US" dirty="0" smtClean="0"/>
              <a:t>ready.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dirty="0" smtClean="0"/>
              <a:t> </a:t>
            </a:r>
            <a:endParaRPr lang="en-US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Required Materials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dirty="0" smtClean="0"/>
              <a:t>These are the materials you MUST have: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dirty="0" smtClean="0"/>
              <a:t>3-ring Binder</a:t>
            </a:r>
          </a:p>
          <a:p>
            <a:pPr lvl="1" eaLnBrk="1" hangingPunct="1"/>
            <a:r>
              <a:rPr lang="en-US" dirty="0" smtClean="0"/>
              <a:t>Yellow Pages</a:t>
            </a:r>
          </a:p>
          <a:p>
            <a:pPr eaLnBrk="1" hangingPunct="1"/>
            <a:r>
              <a:rPr lang="en-US" dirty="0" smtClean="0"/>
              <a:t>Pencils or pens</a:t>
            </a:r>
          </a:p>
          <a:p>
            <a:pPr eaLnBrk="1" hangingPunct="1"/>
            <a:r>
              <a:rPr lang="en-US" dirty="0" smtClean="0"/>
              <a:t>Paper</a:t>
            </a:r>
          </a:p>
          <a:p>
            <a:pPr eaLnBrk="1" hangingPunct="1"/>
            <a:r>
              <a:rPr lang="en-US" dirty="0" smtClean="0"/>
              <a:t>Highlighters</a:t>
            </a:r>
          </a:p>
          <a:p>
            <a:pPr eaLnBrk="1" hangingPunct="1"/>
            <a:r>
              <a:rPr lang="en-US" dirty="0" smtClean="0"/>
              <a:t>Class texts</a:t>
            </a:r>
          </a:p>
        </p:txBody>
      </p:sp>
      <p:pic>
        <p:nvPicPr>
          <p:cNvPr id="18436" name="Picture 9" descr="MCj04348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1336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1" descr="MPj043939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3588" y="4932363"/>
            <a:ext cx="16002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3" descr="MCj044173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23241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Tardy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If you are tardy, come in quietly.</a:t>
            </a:r>
          </a:p>
          <a:p>
            <a:pPr eaLnBrk="1" hangingPunct="1"/>
            <a:r>
              <a:rPr lang="en-US" dirty="0" smtClean="0"/>
              <a:t>Sign the tardy log</a:t>
            </a:r>
          </a:p>
          <a:p>
            <a:pPr eaLnBrk="1" hangingPunct="1"/>
            <a:r>
              <a:rPr lang="en-US" dirty="0" smtClean="0"/>
              <a:t>If you have a pass, hand it to Ms. Kelley.</a:t>
            </a:r>
          </a:p>
          <a:p>
            <a:pPr eaLnBrk="1" hangingPunct="1"/>
            <a:r>
              <a:rPr lang="en-US" dirty="0" smtClean="0"/>
              <a:t>Remember 1-10 minutes is Tardy. 10-45 minutes is Truant. </a:t>
            </a:r>
          </a:p>
          <a:p>
            <a:pPr eaLnBrk="1" hangingPunct="1"/>
            <a:r>
              <a:rPr lang="en-US" dirty="0" smtClean="0"/>
              <a:t>3 </a:t>
            </a:r>
            <a:r>
              <a:rPr lang="en-US" dirty="0" err="1" smtClean="0"/>
              <a:t>tardies</a:t>
            </a:r>
            <a:r>
              <a:rPr lang="en-US" dirty="0" smtClean="0"/>
              <a:t> or more earn you Saturday school.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7358</TotalTime>
  <Words>1032</Words>
  <Application>Microsoft Office PowerPoint</Application>
  <PresentationFormat>On-screen Show (4:3)</PresentationFormat>
  <Paragraphs>150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Welcome! AP Language and Composition Ms. Kelley </vt:lpstr>
      <vt:lpstr>Everything is an argument, starting today</vt:lpstr>
      <vt:lpstr>The basics of rhetorical argument</vt:lpstr>
      <vt:lpstr>A few things about me</vt:lpstr>
      <vt:lpstr> FAQs</vt:lpstr>
      <vt:lpstr>Rules and Procedures</vt:lpstr>
      <vt:lpstr>Expectations:</vt:lpstr>
      <vt:lpstr>Required Materials</vt:lpstr>
      <vt:lpstr>Tardy</vt:lpstr>
      <vt:lpstr>If you are absent</vt:lpstr>
      <vt:lpstr>Turning in work</vt:lpstr>
      <vt:lpstr>Late Work</vt:lpstr>
      <vt:lpstr>Rules:  </vt:lpstr>
      <vt:lpstr>Rules</vt:lpstr>
      <vt:lpstr>Rules – further explained</vt:lpstr>
      <vt:lpstr>Rules – further explained</vt:lpstr>
      <vt:lpstr>Rules – further explained</vt:lpstr>
      <vt:lpstr>Rules – further explained</vt:lpstr>
      <vt:lpstr>Back to rhetorical analysis</vt:lpstr>
      <vt:lpstr>Business </vt:lpstr>
      <vt:lpstr>Yellow Pages</vt:lpstr>
      <vt:lpstr>Homework</vt:lpstr>
    </vt:vector>
  </TitlesOfParts>
  <Company>Austin Independent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and Procedures</dc:title>
  <dc:creator>kholbroo</dc:creator>
  <cp:lastModifiedBy>Windows User</cp:lastModifiedBy>
  <cp:revision>440</cp:revision>
  <dcterms:created xsi:type="dcterms:W3CDTF">2009-08-23T20:05:09Z</dcterms:created>
  <dcterms:modified xsi:type="dcterms:W3CDTF">2014-08-22T14:15:46Z</dcterms:modified>
</cp:coreProperties>
</file>