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3" r:id="rId3"/>
    <p:sldId id="260" r:id="rId4"/>
    <p:sldId id="261" r:id="rId5"/>
    <p:sldId id="262" r:id="rId6"/>
    <p:sldId id="256" r:id="rId7"/>
    <p:sldId id="257"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6C6E897-0174-4C5B-997B-6380CA46C8BF}" type="datetimeFigureOut">
              <a:rPr lang="en-US" smtClean="0"/>
              <a:t>10/14/2014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FEE3D812-77CF-47A1-B497-D77F9F679C7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C6E897-0174-4C5B-997B-6380CA46C8BF}" type="datetimeFigureOut">
              <a:rPr lang="en-US" smtClean="0"/>
              <a:t>10/14/2014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E3D812-77CF-47A1-B497-D77F9F679C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C6E897-0174-4C5B-997B-6380CA46C8BF}" type="datetimeFigureOut">
              <a:rPr lang="en-US" smtClean="0"/>
              <a:t>10/14/2014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E3D812-77CF-47A1-B497-D77F9F679C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C6E897-0174-4C5B-997B-6380CA46C8BF}" type="datetimeFigureOut">
              <a:rPr lang="en-US" smtClean="0"/>
              <a:t>10/14/2014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E3D812-77CF-47A1-B497-D77F9F679C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6C6E897-0174-4C5B-997B-6380CA46C8BF}" type="datetimeFigureOut">
              <a:rPr lang="en-US" smtClean="0"/>
              <a:t>10/14/2014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E3D812-77CF-47A1-B497-D77F9F679C7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C6E897-0174-4C5B-997B-6380CA46C8BF}" type="datetimeFigureOut">
              <a:rPr lang="en-US" smtClean="0"/>
              <a:t>10/14/2014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EE3D812-77CF-47A1-B497-D77F9F679C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6C6E897-0174-4C5B-997B-6380CA46C8BF}" type="datetimeFigureOut">
              <a:rPr lang="en-US" smtClean="0"/>
              <a:t>10/14/2014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EE3D812-77CF-47A1-B497-D77F9F679C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6C6E897-0174-4C5B-997B-6380CA46C8BF}" type="datetimeFigureOut">
              <a:rPr lang="en-US" smtClean="0"/>
              <a:t>10/14/2014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EE3D812-77CF-47A1-B497-D77F9F679C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6C6E897-0174-4C5B-997B-6380CA46C8BF}" type="datetimeFigureOut">
              <a:rPr lang="en-US" smtClean="0"/>
              <a:t>10/14/2014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EE3D812-77CF-47A1-B497-D77F9F679C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C6E897-0174-4C5B-997B-6380CA46C8BF}" type="datetimeFigureOut">
              <a:rPr lang="en-US" smtClean="0"/>
              <a:t>10/14/2014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EE3D812-77CF-47A1-B497-D77F9F679C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C6E897-0174-4C5B-997B-6380CA46C8BF}" type="datetimeFigureOut">
              <a:rPr lang="en-US" smtClean="0"/>
              <a:t>10/14/2014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EE3D812-77CF-47A1-B497-D77F9F679C75}"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6C6E897-0174-4C5B-997B-6380CA46C8BF}" type="datetimeFigureOut">
              <a:rPr lang="en-US" smtClean="0"/>
              <a:t>10/14/2014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EE3D812-77CF-47A1-B497-D77F9F679C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Introductions and Conclusions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8984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What is the issue? (Including any necessary background information)</a:t>
            </a:r>
          </a:p>
          <a:p>
            <a:r>
              <a:rPr lang="en-US" dirty="0" smtClean="0"/>
              <a:t>Why is it important? (Try to say this without using the words: “It is important because…”)</a:t>
            </a:r>
          </a:p>
          <a:p>
            <a:r>
              <a:rPr lang="en-US" dirty="0" smtClean="0"/>
              <a:t>What is your stance? </a:t>
            </a:r>
            <a:r>
              <a:rPr lang="en-US" smtClean="0"/>
              <a:t>(Thesis)</a:t>
            </a:r>
            <a:endParaRPr lang="en-US" dirty="0"/>
          </a:p>
        </p:txBody>
      </p:sp>
    </p:spTree>
    <p:extLst>
      <p:ext uri="{BB962C8B-B14F-4D97-AF65-F5344CB8AC3E}">
        <p14:creationId xmlns:p14="http://schemas.microsoft.com/office/powerpoint/2010/main" val="4030302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Statements</a:t>
            </a:r>
            <a:endParaRPr lang="en-US" dirty="0"/>
          </a:p>
        </p:txBody>
      </p:sp>
      <p:sp>
        <p:nvSpPr>
          <p:cNvPr id="3" name="Content Placeholder 2"/>
          <p:cNvSpPr>
            <a:spLocks noGrp="1"/>
          </p:cNvSpPr>
          <p:nvPr>
            <p:ph idx="1"/>
          </p:nvPr>
        </p:nvSpPr>
        <p:spPr/>
        <p:txBody>
          <a:bodyPr/>
          <a:lstStyle/>
          <a:p>
            <a:r>
              <a:rPr lang="en-US" dirty="0" smtClean="0"/>
              <a:t>Your thesis statement should be an arguable assertion. </a:t>
            </a:r>
          </a:p>
          <a:p>
            <a:pPr lvl="1"/>
            <a:r>
              <a:rPr lang="en-US" dirty="0" smtClean="0"/>
              <a:t>Examples:</a:t>
            </a:r>
          </a:p>
          <a:p>
            <a:pPr lvl="2"/>
            <a:r>
              <a:rPr lang="en-US" dirty="0" smtClean="0"/>
              <a:t>The </a:t>
            </a:r>
            <a:r>
              <a:rPr lang="en-US" dirty="0"/>
              <a:t>government has an obligation to give all students access to a free and equal education, regardless of class, race, age, or gender. </a:t>
            </a:r>
            <a:endParaRPr lang="en-US" sz="1600" dirty="0"/>
          </a:p>
          <a:p>
            <a:pPr lvl="2"/>
            <a:r>
              <a:rPr lang="en-US" dirty="0"/>
              <a:t>In order to promote academic success, schools should require student uniforms. </a:t>
            </a:r>
            <a:endParaRPr lang="en-US" dirty="0" smtClean="0"/>
          </a:p>
          <a:p>
            <a:pPr lvl="1"/>
            <a:r>
              <a:rPr lang="en-US" sz="2000" dirty="0" smtClean="0"/>
              <a:t>Some people will disagree with you. </a:t>
            </a:r>
            <a:endParaRPr lang="en-US" sz="2000" dirty="0"/>
          </a:p>
          <a:p>
            <a:pPr lvl="1"/>
            <a:endParaRPr lang="en-US" dirty="0"/>
          </a:p>
        </p:txBody>
      </p:sp>
    </p:spTree>
    <p:extLst>
      <p:ext uri="{BB962C8B-B14F-4D97-AF65-F5344CB8AC3E}">
        <p14:creationId xmlns:p14="http://schemas.microsoft.com/office/powerpoint/2010/main" val="509327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Tips and Tricks</a:t>
            </a:r>
            <a:endParaRPr lang="en-US" dirty="0"/>
          </a:p>
        </p:txBody>
      </p:sp>
      <p:sp>
        <p:nvSpPr>
          <p:cNvPr id="3" name="Content Placeholder 2"/>
          <p:cNvSpPr>
            <a:spLocks noGrp="1"/>
          </p:cNvSpPr>
          <p:nvPr>
            <p:ph idx="1"/>
          </p:nvPr>
        </p:nvSpPr>
        <p:spPr/>
        <p:txBody>
          <a:bodyPr>
            <a:normAutofit/>
          </a:bodyPr>
          <a:lstStyle/>
          <a:p>
            <a:pPr lvl="0"/>
            <a:r>
              <a:rPr lang="en-US" dirty="0"/>
              <a:t>Remember that the goal of this paper is to convince the reader that your assertion is true based on the evidence and reasoning you provide. Therefore, your paper must begin with a strong claim. </a:t>
            </a:r>
            <a:endParaRPr lang="en-US" sz="2400" dirty="0"/>
          </a:p>
          <a:p>
            <a:pPr lvl="0"/>
            <a:r>
              <a:rPr lang="en-US" dirty="0" smtClean="0"/>
              <a:t>You </a:t>
            </a:r>
            <a:r>
              <a:rPr lang="en-US" dirty="0"/>
              <a:t>need to take a side. Your assertion sentence should not be “Dogs are mammals</a:t>
            </a:r>
            <a:r>
              <a:rPr lang="en-US" dirty="0" smtClean="0"/>
              <a:t>.”</a:t>
            </a:r>
          </a:p>
          <a:p>
            <a:pPr lvl="0"/>
            <a:endParaRPr lang="en-US" sz="2400" dirty="0"/>
          </a:p>
          <a:p>
            <a:endParaRPr lang="en-US" dirty="0"/>
          </a:p>
        </p:txBody>
      </p:sp>
    </p:spTree>
    <p:extLst>
      <p:ext uri="{BB962C8B-B14F-4D97-AF65-F5344CB8AC3E}">
        <p14:creationId xmlns:p14="http://schemas.microsoft.com/office/powerpoint/2010/main" val="4265446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Thesis Tips and Tricks Continued</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You need to be concise and to the point. Do not confuse your reader in the first few sentences of your argument. </a:t>
            </a:r>
            <a:endParaRPr lang="en-US" sz="2400" dirty="0"/>
          </a:p>
          <a:p>
            <a:pPr lvl="0"/>
            <a:r>
              <a:rPr lang="en-US" dirty="0"/>
              <a:t>However, do not oversimplify the issue. Don’t say “Learning is good,” or “Kids should dress nicer.” You’re dealing with a complex issue, so you need to address it in an appropriately complex way. </a:t>
            </a:r>
            <a:endParaRPr lang="en-US" sz="2400" dirty="0"/>
          </a:p>
          <a:p>
            <a:pPr lvl="0"/>
            <a:r>
              <a:rPr lang="en-US" dirty="0"/>
              <a:t>DO NOT write, “In this essay,” “I believe that,” “This essay will prove,” “In my opinion,” “You should,”</a:t>
            </a:r>
            <a:r>
              <a:rPr lang="en-US" dirty="0" err="1"/>
              <a:t>etc</a:t>
            </a:r>
            <a:r>
              <a:rPr lang="en-US" dirty="0"/>
              <a:t>. </a:t>
            </a:r>
            <a:endParaRPr lang="en-US" sz="2400" dirty="0"/>
          </a:p>
          <a:p>
            <a:pPr lvl="1"/>
            <a:r>
              <a:rPr lang="en-US" dirty="0"/>
              <a:t>No second or first person</a:t>
            </a:r>
            <a:endParaRPr lang="en-US" sz="2000" dirty="0"/>
          </a:p>
          <a:p>
            <a:pPr lvl="1"/>
            <a:r>
              <a:rPr lang="en-US" dirty="0"/>
              <a:t>Don’t break the fourth wall</a:t>
            </a:r>
            <a:endParaRPr lang="en-US" sz="2000" dirty="0"/>
          </a:p>
          <a:p>
            <a:endParaRPr lang="en-US" dirty="0"/>
          </a:p>
        </p:txBody>
      </p:sp>
    </p:spTree>
    <p:extLst>
      <p:ext uri="{BB962C8B-B14F-4D97-AF65-F5344CB8AC3E}">
        <p14:creationId xmlns:p14="http://schemas.microsoft.com/office/powerpoint/2010/main" val="1546761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Conclusions</a:t>
            </a:r>
            <a:endParaRPr lang="en-US" dirty="0"/>
          </a:p>
        </p:txBody>
      </p:sp>
      <p:sp>
        <p:nvSpPr>
          <p:cNvPr id="5" name="Content Placeholder 4"/>
          <p:cNvSpPr>
            <a:spLocks noGrp="1"/>
          </p:cNvSpPr>
          <p:nvPr>
            <p:ph idx="1"/>
          </p:nvPr>
        </p:nvSpPr>
        <p:spPr/>
        <p:txBody>
          <a:bodyPr>
            <a:normAutofit/>
          </a:bodyPr>
          <a:lstStyle/>
          <a:p>
            <a:r>
              <a:rPr lang="en-US" dirty="0" smtClean="0"/>
              <a:t>Your conclusion answers the question, “So what?”</a:t>
            </a:r>
          </a:p>
          <a:p>
            <a:r>
              <a:rPr lang="en-US" dirty="0" smtClean="0"/>
              <a:t>Your reader needs to leave your essay thinking that they should care about your issue. (Why should I care?)</a:t>
            </a:r>
          </a:p>
          <a:p>
            <a:r>
              <a:rPr lang="en-US" dirty="0" smtClean="0"/>
              <a:t>Short and sweet</a:t>
            </a:r>
          </a:p>
          <a:p>
            <a:pPr lvl="1"/>
            <a:r>
              <a:rPr lang="en-US" dirty="0" smtClean="0"/>
              <a:t>4-5 sentences</a:t>
            </a:r>
          </a:p>
          <a:p>
            <a:pPr lvl="1"/>
            <a:r>
              <a:rPr lang="en-US" dirty="0" smtClean="0"/>
              <a:t>You don’t need any more than that for a short page paper. </a:t>
            </a:r>
            <a:endParaRPr lang="en-US" dirty="0"/>
          </a:p>
        </p:txBody>
      </p:sp>
    </p:spTree>
    <p:extLst>
      <p:ext uri="{BB962C8B-B14F-4D97-AF65-F5344CB8AC3E}">
        <p14:creationId xmlns:p14="http://schemas.microsoft.com/office/powerpoint/2010/main" val="225892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Include:</a:t>
            </a:r>
            <a:endParaRPr lang="en-US" dirty="0"/>
          </a:p>
        </p:txBody>
      </p:sp>
      <p:sp>
        <p:nvSpPr>
          <p:cNvPr id="3" name="Content Placeholder 2"/>
          <p:cNvSpPr>
            <a:spLocks noGrp="1"/>
          </p:cNvSpPr>
          <p:nvPr>
            <p:ph idx="1"/>
          </p:nvPr>
        </p:nvSpPr>
        <p:spPr/>
        <p:txBody>
          <a:bodyPr>
            <a:normAutofit lnSpcReduction="10000"/>
          </a:bodyPr>
          <a:lstStyle/>
          <a:p>
            <a:r>
              <a:rPr lang="en-US" dirty="0" smtClean="0"/>
              <a:t>Summary of your main points</a:t>
            </a:r>
          </a:p>
          <a:p>
            <a:pPr lvl="1"/>
            <a:r>
              <a:rPr lang="en-US" dirty="0" smtClean="0"/>
              <a:t>More complex than in your introduction</a:t>
            </a:r>
          </a:p>
          <a:p>
            <a:pPr lvl="1"/>
            <a:r>
              <a:rPr lang="en-US" dirty="0" smtClean="0"/>
              <a:t>Now your reader has a thorough understanding of your topic</a:t>
            </a:r>
          </a:p>
          <a:p>
            <a:r>
              <a:rPr lang="en-US" dirty="0" smtClean="0"/>
              <a:t>Reminder of your assertive thesis</a:t>
            </a:r>
          </a:p>
          <a:p>
            <a:pPr lvl="1"/>
            <a:r>
              <a:rPr lang="en-US" dirty="0" smtClean="0"/>
              <a:t>Remember, this is the most important sentence in your paper.</a:t>
            </a:r>
          </a:p>
          <a:p>
            <a:r>
              <a:rPr lang="en-US" dirty="0" smtClean="0"/>
              <a:t>Proposed solution</a:t>
            </a:r>
          </a:p>
          <a:p>
            <a:pPr lvl="1"/>
            <a:r>
              <a:rPr lang="en-US" dirty="0" smtClean="0"/>
              <a:t>If you haven’t proposed one already…</a:t>
            </a:r>
          </a:p>
          <a:p>
            <a:pPr lvl="1"/>
            <a:r>
              <a:rPr lang="en-US" dirty="0" smtClean="0"/>
              <a:t>So what? What should we do about it?</a:t>
            </a:r>
          </a:p>
          <a:p>
            <a:endParaRPr lang="en-US" dirty="0"/>
          </a:p>
        </p:txBody>
      </p:sp>
    </p:spTree>
    <p:extLst>
      <p:ext uri="{BB962C8B-B14F-4D97-AF65-F5344CB8AC3E}">
        <p14:creationId xmlns:p14="http://schemas.microsoft.com/office/powerpoint/2010/main" val="542257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Restate everything</a:t>
            </a:r>
          </a:p>
          <a:p>
            <a:r>
              <a:rPr lang="en-US" dirty="0" smtClean="0"/>
              <a:t>Be too gimmicky</a:t>
            </a:r>
          </a:p>
          <a:p>
            <a:r>
              <a:rPr lang="en-US" dirty="0" smtClean="0"/>
              <a:t>Use the same words you’ve used before</a:t>
            </a:r>
          </a:p>
          <a:p>
            <a:r>
              <a:rPr lang="en-US" dirty="0" smtClean="0"/>
              <a:t>Make a new claim that would require further support</a:t>
            </a:r>
          </a:p>
          <a:p>
            <a:r>
              <a:rPr lang="en-US" dirty="0" smtClean="0"/>
              <a:t>Use “I” it undercuts your argument and makes it sound like, “Oh, all of this is just stuff I was thinking about it. Don’t consider it too seriously.”</a:t>
            </a:r>
          </a:p>
          <a:p>
            <a:pPr lvl="1"/>
            <a:r>
              <a:rPr lang="en-US" dirty="0" smtClean="0"/>
              <a:t>Plus, there’s no “I” in academic writing</a:t>
            </a:r>
            <a:endParaRPr lang="en-US" dirty="0"/>
          </a:p>
        </p:txBody>
      </p:sp>
    </p:spTree>
    <p:extLst>
      <p:ext uri="{BB962C8B-B14F-4D97-AF65-F5344CB8AC3E}">
        <p14:creationId xmlns:p14="http://schemas.microsoft.com/office/powerpoint/2010/main" val="12729445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32</TotalTime>
  <Words>454</Words>
  <Application>Microsoft Office PowerPoint</Application>
  <PresentationFormat>On-screen Show (4:3)</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Introductions and Conclusions</vt:lpstr>
      <vt:lpstr>Introductions</vt:lpstr>
      <vt:lpstr>Thesis Statements</vt:lpstr>
      <vt:lpstr>Thesis Tips and Tricks</vt:lpstr>
      <vt:lpstr>Thesis Tips and Tricks Continued</vt:lpstr>
      <vt:lpstr>Conclusions</vt:lpstr>
      <vt:lpstr>Include:</vt:lpstr>
      <vt:lpstr>Don’t:</vt:lpstr>
    </vt:vector>
  </TitlesOfParts>
  <Company>Austin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Conclusions</dc:title>
  <dc:creator>Windows User</dc:creator>
  <cp:lastModifiedBy>Windows User</cp:lastModifiedBy>
  <cp:revision>4</cp:revision>
  <dcterms:created xsi:type="dcterms:W3CDTF">2012-05-09T16:56:33Z</dcterms:created>
  <dcterms:modified xsi:type="dcterms:W3CDTF">2014-10-14T21:12:12Z</dcterms:modified>
</cp:coreProperties>
</file>