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3098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/>
              <a:t>See http://www.2facts.com/icof_story.aspx?PIN=ircs00000004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70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1860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/>
              <a:t>Utilize bibs/reading lists, may contain digital documents, may need to use citation to look up articles in databases.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/>
              <a:t>Facts help produce a strong appeal; Credible sources helps establish ethos…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/>
              <a:t>It’s a good idea to record quotes and facts separately from your own questions, thoughts and ideas.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47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33802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2344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5827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3258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9934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609600"/>
            <a:ext cx="77724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799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rgbClr val="3F3F3F"/>
              </a:buClr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320"/>
              </a:spcBef>
              <a:buClr>
                <a:srgbClr val="3F3F3F"/>
              </a:buClr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20"/>
              </a:spcBef>
              <a:buClr>
                <a:srgbClr val="3F3F3F"/>
              </a:buClr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20"/>
              </a:spcBef>
              <a:buClr>
                <a:srgbClr val="3F3F3F"/>
              </a:buClr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20"/>
              </a:spcBef>
              <a:buClr>
                <a:srgbClr val="3F3F3F"/>
              </a:buClr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20"/>
              </a:spcBef>
              <a:buClr>
                <a:srgbClr val="3F3F3F"/>
              </a:buClr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20"/>
              </a:spcBef>
              <a:buClr>
                <a:srgbClr val="3F3F3F"/>
              </a:buClr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20"/>
              </a:spcBef>
              <a:buClr>
                <a:srgbClr val="3F3F3F"/>
              </a:buClr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20"/>
              </a:spcBef>
              <a:buClr>
                <a:srgbClr val="3F3F3F"/>
              </a:buClr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</a:pP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None/>
              <a:defRPr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50825" algn="l" rtl="0">
              <a:spcBef>
                <a:spcPts val="480"/>
              </a:spcBef>
              <a:buClr>
                <a:srgbClr val="7F7F7F"/>
              </a:buClr>
              <a:buFont typeface="Arial"/>
              <a:buChar char="●"/>
              <a:defRPr sz="2400">
                <a:solidFill>
                  <a:srgbClr val="7F7F7F"/>
                </a:solidFill>
              </a:defRPr>
            </a:lvl1pPr>
            <a:lvl2pPr marL="742950" lvl="1" indent="-18415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2pPr>
            <a:lvl3pPr marL="1143000" lvl="2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3pPr>
            <a:lvl4pPr marL="1600200" lvl="3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4pPr>
            <a:lvl5pPr marL="2057400" lvl="4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5pPr>
            <a:lvl6pPr marL="2514600" lvl="5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6pPr>
            <a:lvl7pPr marL="2971800" lvl="6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7pPr>
            <a:lvl8pPr marL="3429000" lvl="7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8pPr>
            <a:lvl9pPr marL="3886200" lvl="8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</a:pP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None/>
              <a:defRPr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50825" algn="l" rtl="0">
              <a:spcBef>
                <a:spcPts val="480"/>
              </a:spcBef>
              <a:buClr>
                <a:srgbClr val="7F7F7F"/>
              </a:buClr>
              <a:buFont typeface="Arial"/>
              <a:buChar char="●"/>
              <a:defRPr sz="2400">
                <a:solidFill>
                  <a:srgbClr val="7F7F7F"/>
                </a:solidFill>
              </a:defRPr>
            </a:lvl1pPr>
            <a:lvl2pPr marL="742950" lvl="1" indent="-18415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2pPr>
            <a:lvl3pPr marL="1143000" lvl="2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3pPr>
            <a:lvl4pPr marL="1600200" lvl="3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4pPr>
            <a:lvl5pPr marL="2057400" lvl="4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5pPr>
            <a:lvl6pPr marL="2514600" lvl="5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6pPr>
            <a:lvl7pPr marL="2971800" lvl="6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7pPr>
            <a:lvl8pPr marL="3429000" lvl="7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8pPr>
            <a:lvl9pPr marL="3886200" lvl="8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</a:pP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None/>
              <a:defRPr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buFont typeface="Arial"/>
              <a:buChar char="●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</a:pP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4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4068762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Clr>
                <a:srgbClr val="3F3F3F"/>
              </a:buClr>
              <a:buNone/>
              <a:defRPr sz="2000">
                <a:solidFill>
                  <a:srgbClr val="3F3F3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3F3F3F"/>
              </a:buClr>
              <a:buNone/>
              <a:defRPr sz="1800">
                <a:solidFill>
                  <a:srgbClr val="3F3F3F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3F3F3F"/>
              </a:buClr>
              <a:buNone/>
              <a:defRPr sz="1600">
                <a:solidFill>
                  <a:srgbClr val="3F3F3F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</a:pP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4495800" y="3924300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4695825" y="3924300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4296728" y="3924300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None/>
              <a:defRPr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1600"/>
            </a:lvl2pPr>
            <a:lvl3pPr lvl="2" rtl="0">
              <a:spcBef>
                <a:spcPts val="0"/>
              </a:spcBef>
              <a:defRPr sz="16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</a:pP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65760" y="1600200"/>
            <a:ext cx="4041648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50825" algn="l" rtl="0">
              <a:spcBef>
                <a:spcPts val="480"/>
              </a:spcBef>
              <a:buClr>
                <a:srgbClr val="7F7F7F"/>
              </a:buClr>
              <a:buFont typeface="Arial"/>
              <a:buChar char="●"/>
              <a:defRPr sz="2400">
                <a:solidFill>
                  <a:srgbClr val="7F7F7F"/>
                </a:solidFill>
              </a:defRPr>
            </a:lvl1pPr>
            <a:lvl2pPr marL="742950" lvl="1" indent="-18415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2pPr>
            <a:lvl3pPr marL="1143000" lvl="2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3pPr>
            <a:lvl4pPr marL="1600200" lvl="3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4pPr>
            <a:lvl5pPr marL="2057400" lvl="4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5pPr>
            <a:lvl6pPr marL="2514600" lvl="5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6pPr>
            <a:lvl7pPr marL="2971800" lvl="6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7pPr>
            <a:lvl8pPr marL="3429000" lvl="7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8pPr>
            <a:lvl9pPr marL="3886200" lvl="8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7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ctr" rtl="0">
              <a:spcBef>
                <a:spcPts val="0"/>
              </a:spcBef>
              <a:buNone/>
              <a:defRPr sz="2400" b="0"/>
            </a:lvl1pPr>
            <a:lvl2pPr marL="457200" lvl="1" indent="0" rtl="0">
              <a:spcBef>
                <a:spcPts val="0"/>
              </a:spcBef>
              <a:buNone/>
              <a:defRPr sz="2000" b="1"/>
            </a:lvl2pPr>
            <a:lvl3pPr marL="914400" lvl="2" indent="0" rtl="0">
              <a:spcBef>
                <a:spcPts val="0"/>
              </a:spcBef>
              <a:buNone/>
              <a:defRPr sz="1800" b="1"/>
            </a:lvl3pPr>
            <a:lvl4pPr marL="1371600" lvl="3" indent="0" rtl="0">
              <a:spcBef>
                <a:spcPts val="0"/>
              </a:spcBef>
              <a:buNone/>
              <a:defRPr sz="1600" b="1"/>
            </a:lvl4pPr>
            <a:lvl5pPr marL="1828800" lvl="4" indent="0" rtl="0">
              <a:spcBef>
                <a:spcPts val="0"/>
              </a:spcBef>
              <a:buNone/>
              <a:defRPr sz="1600" b="1"/>
            </a:lvl5pPr>
            <a:lvl6pPr marL="2286000" lvl="5" indent="0" rtl="0">
              <a:spcBef>
                <a:spcPts val="0"/>
              </a:spcBef>
              <a:buNone/>
              <a:defRPr sz="1600" b="1"/>
            </a:lvl6pPr>
            <a:lvl7pPr marL="2743200" lvl="6" indent="0" rtl="0">
              <a:spcBef>
                <a:spcPts val="0"/>
              </a:spcBef>
              <a:buNone/>
              <a:defRPr sz="1600" b="1"/>
            </a:lvl7pPr>
            <a:lvl8pPr marL="3200400" lvl="7" indent="0" rtl="0">
              <a:spcBef>
                <a:spcPts val="0"/>
              </a:spcBef>
              <a:buNone/>
              <a:defRPr sz="1600" b="1"/>
            </a:lvl8pPr>
            <a:lvl9pPr marL="3657600" lvl="8" indent="0" rtl="0">
              <a:spcBef>
                <a:spcPts val="0"/>
              </a:spcBef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41774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ctr" rtl="0">
              <a:spcBef>
                <a:spcPts val="0"/>
              </a:spcBef>
              <a:buNone/>
              <a:defRPr sz="2400" b="0"/>
            </a:lvl1pPr>
            <a:lvl2pPr marL="457200" lvl="1" indent="0" rtl="0">
              <a:spcBef>
                <a:spcPts val="0"/>
              </a:spcBef>
              <a:buNone/>
              <a:defRPr sz="2000" b="1"/>
            </a:lvl2pPr>
            <a:lvl3pPr marL="914400" lvl="2" indent="0" rtl="0">
              <a:spcBef>
                <a:spcPts val="0"/>
              </a:spcBef>
              <a:buNone/>
              <a:defRPr sz="1800" b="1"/>
            </a:lvl3pPr>
            <a:lvl4pPr marL="1371600" lvl="3" indent="0" rtl="0">
              <a:spcBef>
                <a:spcPts val="0"/>
              </a:spcBef>
              <a:buNone/>
              <a:defRPr sz="1600" b="1"/>
            </a:lvl4pPr>
            <a:lvl5pPr marL="1828800" lvl="4" indent="0" rtl="0">
              <a:spcBef>
                <a:spcPts val="0"/>
              </a:spcBef>
              <a:buNone/>
              <a:defRPr sz="1600" b="1"/>
            </a:lvl5pPr>
            <a:lvl6pPr marL="2286000" lvl="5" indent="0" rtl="0">
              <a:spcBef>
                <a:spcPts val="0"/>
              </a:spcBef>
              <a:buNone/>
              <a:defRPr sz="1600" b="1"/>
            </a:lvl6pPr>
            <a:lvl7pPr marL="2743200" lvl="6" indent="0" rtl="0">
              <a:spcBef>
                <a:spcPts val="0"/>
              </a:spcBef>
              <a:buNone/>
              <a:defRPr sz="1600" b="1"/>
            </a:lvl7pPr>
            <a:lvl8pPr marL="3200400" lvl="7" indent="0" rtl="0">
              <a:spcBef>
                <a:spcPts val="0"/>
              </a:spcBef>
              <a:buNone/>
              <a:defRPr sz="1600" b="1"/>
            </a:lvl8pPr>
            <a:lvl9pPr marL="3657600" lvl="8" indent="0" rtl="0">
              <a:spcBef>
                <a:spcPts val="0"/>
              </a:spcBef>
              <a:buNone/>
              <a:defRPr sz="1600" b="1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</a:pP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57200" y="2212848"/>
            <a:ext cx="4041648" cy="3913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50825" algn="l" rtl="0">
              <a:spcBef>
                <a:spcPts val="480"/>
              </a:spcBef>
              <a:buClr>
                <a:srgbClr val="7F7F7F"/>
              </a:buClr>
              <a:buFont typeface="Arial"/>
              <a:buChar char="●"/>
              <a:defRPr sz="2400">
                <a:solidFill>
                  <a:srgbClr val="7F7F7F"/>
                </a:solidFill>
              </a:defRPr>
            </a:lvl1pPr>
            <a:lvl2pPr marL="742950" lvl="1" indent="-18415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2pPr>
            <a:lvl3pPr marL="1143000" lvl="2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3pPr>
            <a:lvl4pPr marL="1600200" lvl="3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4pPr>
            <a:lvl5pPr marL="2057400" lvl="4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5pPr>
            <a:lvl6pPr marL="2514600" lvl="5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6pPr>
            <a:lvl7pPr marL="2971800" lvl="6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7pPr>
            <a:lvl8pPr marL="3429000" lvl="7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8pPr>
            <a:lvl9pPr marL="3886200" lvl="8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72583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50825" algn="l" rtl="0">
              <a:spcBef>
                <a:spcPts val="480"/>
              </a:spcBef>
              <a:buClr>
                <a:srgbClr val="7F7F7F"/>
              </a:buClr>
              <a:buFont typeface="Arial"/>
              <a:buChar char="●"/>
              <a:defRPr sz="2400">
                <a:solidFill>
                  <a:srgbClr val="7F7F7F"/>
                </a:solidFill>
              </a:defRPr>
            </a:lvl1pPr>
            <a:lvl2pPr marL="742950" lvl="1" indent="-18415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2pPr>
            <a:lvl3pPr marL="1143000" lvl="2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3pPr>
            <a:lvl4pPr marL="1600200" lvl="3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4pPr>
            <a:lvl5pPr marL="2057400" lvl="4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5pPr>
            <a:lvl6pPr marL="2514600" lvl="5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6pPr>
            <a:lvl7pPr marL="2971800" lvl="6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7pPr>
            <a:lvl8pPr marL="3429000" lvl="7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>
                <a:solidFill>
                  <a:srgbClr val="7F7F7F"/>
                </a:solidFill>
              </a:defRPr>
            </a:lvl8pPr>
            <a:lvl9pPr marL="3886200" lvl="8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>
                <a:solidFill>
                  <a:srgbClr val="7F7F7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None/>
              <a:defRPr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</a:pP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</a:pP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5907087" y="266700"/>
            <a:ext cx="3008313" cy="209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defRPr sz="2800" b="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19137" y="273050"/>
            <a:ext cx="4995862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lnSpc>
                <a:spcPct val="125000"/>
              </a:lnSpc>
              <a:spcBef>
                <a:spcPts val="0"/>
              </a:spcBef>
              <a:buNone/>
              <a:defRPr sz="1600"/>
            </a:lvl1pPr>
            <a:lvl2pPr marL="457200" lvl="1" indent="0" rtl="0">
              <a:spcBef>
                <a:spcPts val="0"/>
              </a:spcBef>
              <a:buNone/>
              <a:defRPr sz="1200"/>
            </a:lvl2pPr>
            <a:lvl3pPr marL="914400" lvl="2" indent="0" rtl="0">
              <a:spcBef>
                <a:spcPts val="0"/>
              </a:spcBef>
              <a:buNone/>
              <a:defRPr sz="1000"/>
            </a:lvl3pPr>
            <a:lvl4pPr marL="1371600" lvl="3" indent="0" rtl="0">
              <a:spcBef>
                <a:spcPts val="0"/>
              </a:spcBef>
              <a:buNone/>
              <a:defRPr sz="900"/>
            </a:lvl4pPr>
            <a:lvl5pPr marL="1828800" lvl="4" indent="0" rtl="0">
              <a:spcBef>
                <a:spcPts val="0"/>
              </a:spcBef>
              <a:buNone/>
              <a:defRPr sz="900"/>
            </a:lvl5pPr>
            <a:lvl6pPr marL="2286000" lvl="5" indent="0" rtl="0">
              <a:spcBef>
                <a:spcPts val="0"/>
              </a:spcBef>
              <a:buNone/>
              <a:defRPr sz="900"/>
            </a:lvl6pPr>
            <a:lvl7pPr marL="2743200" lvl="6" indent="0" rtl="0">
              <a:spcBef>
                <a:spcPts val="0"/>
              </a:spcBef>
              <a:buNone/>
              <a:defRPr sz="900"/>
            </a:lvl7pPr>
            <a:lvl8pPr marL="3200400" lvl="7" indent="0" rtl="0">
              <a:spcBef>
                <a:spcPts val="0"/>
              </a:spcBef>
              <a:buNone/>
              <a:defRPr sz="900"/>
            </a:lvl8pPr>
            <a:lvl9pPr marL="3657600" lvl="8" indent="0" rtl="0">
              <a:spcBef>
                <a:spcPts val="0"/>
              </a:spcBef>
              <a:buNone/>
              <a:defRPr sz="9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</a:pP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679575" y="228600"/>
            <a:ext cx="5711824" cy="895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defRPr sz="2800" b="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1508125" y="1143000"/>
            <a:ext cx="6054724" cy="4541043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595959"/>
              </a:buClr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679575" y="5810250"/>
            <a:ext cx="5711824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None/>
              <a:defRPr sz="1600"/>
            </a:lvl1pPr>
            <a:lvl2pPr marL="457200" lvl="1" indent="0" rtl="0">
              <a:spcBef>
                <a:spcPts val="0"/>
              </a:spcBef>
              <a:buNone/>
              <a:defRPr sz="1200"/>
            </a:lvl2pPr>
            <a:lvl3pPr marL="914400" lvl="2" indent="0" rtl="0">
              <a:spcBef>
                <a:spcPts val="0"/>
              </a:spcBef>
              <a:buNone/>
              <a:defRPr sz="1000"/>
            </a:lvl3pPr>
            <a:lvl4pPr marL="1371600" lvl="3" indent="0" rtl="0">
              <a:spcBef>
                <a:spcPts val="0"/>
              </a:spcBef>
              <a:buNone/>
              <a:defRPr sz="900"/>
            </a:lvl4pPr>
            <a:lvl5pPr marL="1828800" lvl="4" indent="0" rtl="0">
              <a:spcBef>
                <a:spcPts val="0"/>
              </a:spcBef>
              <a:buNone/>
              <a:defRPr sz="900"/>
            </a:lvl5pPr>
            <a:lvl6pPr marL="2286000" lvl="5" indent="0" rtl="0">
              <a:spcBef>
                <a:spcPts val="0"/>
              </a:spcBef>
              <a:buNone/>
              <a:defRPr sz="900"/>
            </a:lvl6pPr>
            <a:lvl7pPr marL="2743200" lvl="6" indent="0" rtl="0">
              <a:spcBef>
                <a:spcPts val="0"/>
              </a:spcBef>
              <a:buNone/>
              <a:defRPr sz="900"/>
            </a:lvl7pPr>
            <a:lvl8pPr marL="3200400" lvl="7" indent="0" rtl="0">
              <a:spcBef>
                <a:spcPts val="0"/>
              </a:spcBef>
              <a:buNone/>
              <a:defRPr sz="900"/>
            </a:lvl8pPr>
            <a:lvl9pPr marL="3657600" lvl="8" indent="0" rtl="0">
              <a:spcBef>
                <a:spcPts val="0"/>
              </a:spcBef>
              <a:buNone/>
              <a:defRPr sz="9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</a:pP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FEFE"/>
            </a:gs>
            <a:gs pos="50000">
              <a:srgbClr val="FEFEFE"/>
            </a:gs>
            <a:gs pos="76000">
              <a:srgbClr val="E4E4E4"/>
            </a:gs>
            <a:gs pos="92000">
              <a:srgbClr val="B1B1B1"/>
            </a:gs>
            <a:gs pos="100000">
              <a:srgbClr val="B1B1B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0825" algn="l" rtl="0">
              <a:spcBef>
                <a:spcPts val="480"/>
              </a:spcBef>
              <a:buClr>
                <a:srgbClr val="7F7F7F"/>
              </a:buClr>
              <a:buFont typeface="Arial"/>
              <a:buChar char="●"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8275" algn="l" rtl="0">
              <a:spcBef>
                <a:spcPts val="320"/>
              </a:spcBef>
              <a:buClr>
                <a:srgbClr val="7F7F7F"/>
              </a:buClr>
              <a:buFont typeface="Arial"/>
              <a:buChar char="●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</a:pP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8457760" y="6499383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569118" y="6499383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giarismchecker.net/page/2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Research:</a:t>
            </a:r>
            <a:br>
              <a:rPr lang="en-US" sz="5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8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Finding and Citing Sources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1371600" y="4343398"/>
            <a:ext cx="6400799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480"/>
              </a:spcBef>
              <a:buClr>
                <a:srgbClr val="3F3F3F"/>
              </a:buClr>
              <a:buSzPct val="25000"/>
              <a:buFont typeface="Georgia"/>
              <a:buNone/>
            </a:pPr>
            <a:r>
              <a:rPr lang="en-US" sz="24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Stephen F. Austin High Library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Docs</a:t>
            </a:r>
          </a:p>
          <a:p>
            <a:r>
              <a:rPr lang="en-US" dirty="0" smtClean="0"/>
              <a:t>Doodle</a:t>
            </a:r>
          </a:p>
          <a:p>
            <a:r>
              <a:rPr lang="en-US" dirty="0" err="1" smtClean="0"/>
              <a:t>Cozi</a:t>
            </a:r>
            <a:endParaRPr lang="en-US" dirty="0"/>
          </a:p>
          <a:p>
            <a:r>
              <a:rPr lang="en-US" smtClean="0"/>
              <a:t>Wunderlist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0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Clarify Your Topic</a:t>
            </a:r>
            <a:br>
              <a:rPr lang="en-US" sz="5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-US" sz="5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buClr>
                <a:srgbClr val="7F7F7F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When considering a topic, check the availability of several </a:t>
            </a:r>
            <a:r>
              <a:rPr lang="en-US" sz="2800" b="1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reliable sources</a:t>
            </a: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; you may need to </a:t>
            </a:r>
            <a:r>
              <a:rPr lang="en-US" sz="2800" b="1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revise</a:t>
            </a: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your proposed topic if you cannot find sufficient research material.</a:t>
            </a:r>
          </a:p>
          <a:p>
            <a:pPr marL="342900" marR="0" lvl="0" indent="-342900" algn="l" rtl="0">
              <a:spcBef>
                <a:spcPts val="360"/>
              </a:spcBef>
              <a:buClr>
                <a:srgbClr val="7F7F7F"/>
              </a:buClr>
              <a:buSzPct val="45833"/>
              <a:buFont typeface="Arial"/>
              <a:buNone/>
            </a:pPr>
            <a:endParaRPr sz="2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rgbClr val="7F7F7F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Consult a </a:t>
            </a:r>
            <a:r>
              <a:rPr lang="en-US" sz="2800" b="1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general reference </a:t>
            </a: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source, such as a dictionary, encyclopedia, or glossary to get an overview of the issues and identify </a:t>
            </a:r>
            <a:r>
              <a:rPr lang="en-US" sz="2800" b="1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keywords</a:t>
            </a: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and names to help you search.</a:t>
            </a:r>
          </a:p>
          <a:p>
            <a:pPr marL="342900" marR="0" lvl="0" indent="-342900" algn="l" rtl="0">
              <a:spcBef>
                <a:spcPts val="360"/>
              </a:spcBef>
              <a:buClr>
                <a:srgbClr val="7F7F7F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rgbClr val="7F7F7F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Identify both </a:t>
            </a:r>
            <a:r>
              <a:rPr lang="en-US" sz="2800" b="1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broad</a:t>
            </a: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lang="en-US" sz="2800" b="1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narrow</a:t>
            </a: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terms; identify any </a:t>
            </a:r>
            <a:r>
              <a:rPr lang="en-US" sz="2800" b="1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specialized vocabulary</a:t>
            </a: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unique to your topic to use in your assertion paper.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Examine Sources &amp; Gather Notes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buClr>
                <a:srgbClr val="7F7F7F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Browse </a:t>
            </a:r>
            <a:r>
              <a:rPr lang="en-US" sz="2800" b="1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bibliographies</a:t>
            </a: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and works cited; use </a:t>
            </a:r>
            <a:r>
              <a:rPr lang="en-US" sz="2800" b="1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databases </a:t>
            </a: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to search for articles.      </a:t>
            </a:r>
          </a:p>
          <a:p>
            <a:pPr marL="342900" marR="0" lvl="0" indent="-342900" algn="l" rtl="0">
              <a:spcBef>
                <a:spcPts val="360"/>
              </a:spcBef>
              <a:buClr>
                <a:srgbClr val="7F7F7F"/>
              </a:buClr>
              <a:buSzPct val="45833"/>
              <a:buFont typeface="Arial"/>
              <a:buNone/>
            </a:pPr>
            <a:endParaRPr sz="2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rgbClr val="7F7F7F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Review several sources;                             </a:t>
            </a:r>
            <a:r>
              <a:rPr lang="en-US" sz="2800" b="1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evaluate</a:t>
            </a: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their credibility                                based on authorship,                               publication, bias, etc.</a:t>
            </a:r>
          </a:p>
          <a:p>
            <a:pPr marL="342900" marR="0" lvl="0" indent="-342900" algn="l" rtl="0">
              <a:spcBef>
                <a:spcPts val="360"/>
              </a:spcBef>
              <a:buClr>
                <a:srgbClr val="7F7F7F"/>
              </a:buClr>
              <a:buSzPct val="45833"/>
              <a:buFont typeface="Arial"/>
              <a:buNone/>
            </a:pPr>
            <a:endParaRPr sz="2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rgbClr val="7F7F7F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Use </a:t>
            </a:r>
            <a:r>
              <a:rPr lang="en-US" sz="2800" b="1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quotations</a:t>
            </a: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in your notes to indicate direct quotes and record the </a:t>
            </a:r>
            <a:r>
              <a:rPr lang="en-US" sz="2800" b="1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source</a:t>
            </a: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!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655" y="2590800"/>
            <a:ext cx="4082142" cy="228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5029200" y="4843789"/>
            <a:ext cx="4082100" cy="26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from </a:t>
            </a:r>
            <a:r>
              <a:rPr lang="en-US" sz="105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http://www.plagiarismchecker.net/page/2/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Using Databases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0960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buClr>
                <a:srgbClr val="7F7F7F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Search multiple publications at once with databases, such as:</a:t>
            </a:r>
          </a:p>
          <a:p>
            <a:pPr marL="0" marR="0" lvl="0" indent="0" algn="l" rtl="0">
              <a:spcBef>
                <a:spcPts val="560"/>
              </a:spcBef>
              <a:buNone/>
            </a:pPr>
            <a:endParaRPr sz="2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buClr>
                <a:srgbClr val="7F7F7F"/>
              </a:buClr>
              <a:buSzPct val="45833"/>
              <a:buFont typeface="Arial"/>
              <a:buNone/>
            </a:pPr>
            <a:endParaRPr sz="2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buClr>
                <a:srgbClr val="7F7F7F"/>
              </a:buClr>
              <a:buSzPct val="45833"/>
              <a:buFont typeface="Arial"/>
              <a:buNone/>
            </a:pPr>
            <a:endParaRPr sz="2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rgbClr val="7F7F7F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General reference sources give definitions and broad overviews:</a:t>
            </a:r>
          </a:p>
        </p:txBody>
      </p:sp>
      <p:grpSp>
        <p:nvGrpSpPr>
          <p:cNvPr id="118" name="Shape 118"/>
          <p:cNvGrpSpPr/>
          <p:nvPr/>
        </p:nvGrpSpPr>
        <p:grpSpPr>
          <a:xfrm>
            <a:off x="6748137" y="76200"/>
            <a:ext cx="2319662" cy="3100821"/>
            <a:chOff x="1905000" y="1600200"/>
            <a:chExt cx="2319662" cy="3100821"/>
          </a:xfrm>
        </p:grpSpPr>
        <p:pic>
          <p:nvPicPr>
            <p:cNvPr id="119" name="Shape 1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05000" y="1600200"/>
              <a:ext cx="2319662" cy="3100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Shape 120"/>
            <p:cNvSpPr txBox="1"/>
            <p:nvPr/>
          </p:nvSpPr>
          <p:spPr>
            <a:xfrm rot="-2478153">
              <a:off x="1899688" y="2467170"/>
              <a:ext cx="2247553" cy="8309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>
                  <a:solidFill>
                    <a:srgbClr val="C69393"/>
                  </a:solidFill>
                  <a:latin typeface="Arial"/>
                  <a:ea typeface="Arial"/>
                  <a:cs typeface="Arial"/>
                  <a:sym typeface="Arial"/>
                </a:rPr>
                <a:t>PDF</a:t>
              </a:r>
            </a:p>
          </p:txBody>
        </p:sp>
      </p:grpSp>
      <p:grpSp>
        <p:nvGrpSpPr>
          <p:cNvPr id="121" name="Shape 121"/>
          <p:cNvGrpSpPr/>
          <p:nvPr/>
        </p:nvGrpSpPr>
        <p:grpSpPr>
          <a:xfrm>
            <a:off x="6164878" y="2743200"/>
            <a:ext cx="2750521" cy="2491251"/>
            <a:chOff x="762000" y="4000246"/>
            <a:chExt cx="2750521" cy="2491251"/>
          </a:xfrm>
        </p:grpSpPr>
        <p:pic>
          <p:nvPicPr>
            <p:cNvPr id="122" name="Shape 1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64453" y="4000246"/>
              <a:ext cx="2648068" cy="2491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Shape 123"/>
            <p:cNvSpPr txBox="1"/>
            <p:nvPr/>
          </p:nvSpPr>
          <p:spPr>
            <a:xfrm rot="-2478153">
              <a:off x="692132" y="4848252"/>
              <a:ext cx="2766561" cy="8309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>
                  <a:solidFill>
                    <a:srgbClr val="C69393"/>
                  </a:solidFill>
                  <a:latin typeface="Arial"/>
                  <a:ea typeface="Arial"/>
                  <a:cs typeface="Arial"/>
                  <a:sym typeface="Arial"/>
                </a:rPr>
                <a:t>HTML</a:t>
              </a:r>
            </a:p>
          </p:txBody>
        </p:sp>
      </p:grpSp>
      <p:grpSp>
        <p:nvGrpSpPr>
          <p:cNvPr id="124" name="Shape 124"/>
          <p:cNvGrpSpPr/>
          <p:nvPr/>
        </p:nvGrpSpPr>
        <p:grpSpPr>
          <a:xfrm>
            <a:off x="6851668" y="4455350"/>
            <a:ext cx="2626824" cy="2450301"/>
            <a:chOff x="6400859" y="3487953"/>
            <a:chExt cx="2626824" cy="2450301"/>
          </a:xfrm>
        </p:grpSpPr>
        <p:pic>
          <p:nvPicPr>
            <p:cNvPr id="125" name="Shape 1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53198" y="3810000"/>
              <a:ext cx="1447802" cy="1255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Shape 126"/>
            <p:cNvSpPr txBox="1"/>
            <p:nvPr/>
          </p:nvSpPr>
          <p:spPr>
            <a:xfrm rot="-2478153">
              <a:off x="6330990" y="4297605"/>
              <a:ext cx="2766561" cy="8309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>
                  <a:solidFill>
                    <a:srgbClr val="C69393"/>
                  </a:solidFill>
                  <a:latin typeface="Arial"/>
                  <a:ea typeface="Arial"/>
                  <a:cs typeface="Arial"/>
                  <a:sym typeface="Arial"/>
                </a:rPr>
                <a:t>Web site</a:t>
              </a:r>
            </a:p>
          </p:txBody>
        </p:sp>
      </p:grpSp>
      <p:pic>
        <p:nvPicPr>
          <p:cNvPr id="127" name="Shape 1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0" y="2581275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2000" y="4543425"/>
            <a:ext cx="181927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57400" y="2581275"/>
            <a:ext cx="38100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67317" y="4574801"/>
            <a:ext cx="842682" cy="1264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EBSCO Databases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024925"/>
            <a:ext cx="7315199" cy="4666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 rot="1329859">
            <a:off x="2750761" y="3448153"/>
            <a:ext cx="838199" cy="52804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90599"/>
            <a:ext cx="9144000" cy="463236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 rot="1329859">
            <a:off x="221036" y="3600553"/>
            <a:ext cx="838199" cy="52804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90600"/>
            <a:ext cx="9144000" cy="461336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 rot="1329859">
            <a:off x="3726237" y="2348401"/>
            <a:ext cx="838199" cy="52804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990600"/>
            <a:ext cx="9144000" cy="461965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 rot="1329859">
            <a:off x="525837" y="2751025"/>
            <a:ext cx="838199" cy="52804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990600"/>
            <a:ext cx="9144000" cy="462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990600"/>
            <a:ext cx="9144000" cy="461965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 rot="1329859">
            <a:off x="3436561" y="3948602"/>
            <a:ext cx="838199" cy="52804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990600"/>
            <a:ext cx="9144000" cy="463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990600"/>
            <a:ext cx="9144000" cy="463236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 rot="-9905287">
            <a:off x="8009163" y="2159446"/>
            <a:ext cx="838199" cy="52804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990600"/>
            <a:ext cx="9144000" cy="4613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Shape 151"/>
          <p:cNvGrpSpPr/>
          <p:nvPr/>
        </p:nvGrpSpPr>
        <p:grpSpPr>
          <a:xfrm>
            <a:off x="2438400" y="2329190"/>
            <a:ext cx="5638800" cy="523219"/>
            <a:chOff x="2438400" y="2329190"/>
            <a:chExt cx="5638800" cy="523219"/>
          </a:xfrm>
        </p:grpSpPr>
        <p:sp>
          <p:nvSpPr>
            <p:cNvPr id="152" name="Shape 152"/>
            <p:cNvSpPr/>
            <p:nvPr/>
          </p:nvSpPr>
          <p:spPr>
            <a:xfrm>
              <a:off x="2438400" y="2514600"/>
              <a:ext cx="5516935" cy="152399"/>
            </a:xfrm>
            <a:prstGeom prst="rect">
              <a:avLst/>
            </a:prstGeom>
            <a:solidFill>
              <a:srgbClr val="FFFF9F">
                <a:alpha val="20784"/>
              </a:srgbClr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7848600" y="2329190"/>
              <a:ext cx="228600" cy="5232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800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</a:p>
          </p:txBody>
        </p:sp>
      </p:grpSp>
      <p:sp>
        <p:nvSpPr>
          <p:cNvPr id="154" name="Shape 154"/>
          <p:cNvSpPr txBox="1"/>
          <p:nvPr/>
        </p:nvSpPr>
        <p:spPr>
          <a:xfrm>
            <a:off x="803675" y="6000750"/>
            <a:ext cx="7697399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(Video tutorial available on AHS library web page, under Online Research Tools)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The Importance of Citing Sources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1720"/>
              </a:spcBef>
              <a:buClr>
                <a:srgbClr val="7F7F7F"/>
              </a:buClr>
              <a:buSzPct val="183928"/>
              <a:buFont typeface="Arial"/>
              <a:buChar char="●"/>
            </a:pPr>
            <a:r>
              <a:rPr lang="en-US" sz="2800" b="1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Acknowledge</a:t>
            </a: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the source of your information: any ideas, direct quotes, photos or other graphic aids used.</a:t>
            </a:r>
          </a:p>
          <a:p>
            <a:pPr marL="0" marR="0" lvl="0" indent="0" algn="l" rtl="0">
              <a:spcBef>
                <a:spcPts val="360"/>
              </a:spcBef>
              <a:buClr>
                <a:srgbClr val="7F7F7F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720"/>
              </a:spcBef>
              <a:buClr>
                <a:srgbClr val="7F7F7F"/>
              </a:buClr>
              <a:buSzPct val="183928"/>
              <a:buFont typeface="Arial"/>
              <a:buChar char="●"/>
            </a:pPr>
            <a:r>
              <a:rPr lang="en-US" sz="2800" b="1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Aid</a:t>
            </a: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readers by indicating where your sources can be found.</a:t>
            </a:r>
          </a:p>
          <a:p>
            <a:pPr marL="0" marR="0" lvl="0" indent="0" algn="l" rtl="0">
              <a:spcBef>
                <a:spcPts val="360"/>
              </a:spcBef>
              <a:buClr>
                <a:srgbClr val="7F7F7F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720"/>
              </a:spcBef>
              <a:buClr>
                <a:srgbClr val="7F7F7F"/>
              </a:buClr>
              <a:buSzPct val="183928"/>
              <a:buFont typeface="Arial"/>
              <a:buChar char="●"/>
            </a:pPr>
            <a:r>
              <a:rPr lang="en-US" sz="2800" b="1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Show</a:t>
            </a: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that you are well-read and that you have thoroughly researched your topic.</a:t>
            </a:r>
          </a:p>
          <a:p>
            <a:pPr marL="0" marR="0" lvl="0" indent="0" algn="l" rtl="0">
              <a:spcBef>
                <a:spcPts val="360"/>
              </a:spcBef>
              <a:buClr>
                <a:srgbClr val="7F7F7F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720"/>
              </a:spcBef>
              <a:buClr>
                <a:srgbClr val="7F7F7F"/>
              </a:buClr>
              <a:buSzPct val="183928"/>
              <a:buFont typeface="Arial"/>
              <a:buChar char="●"/>
            </a:pPr>
            <a:r>
              <a:rPr lang="en-US" sz="2800" b="1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Protect</a:t>
            </a:r>
            <a:r>
              <a:rPr lang="en-US" sz="28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your own original ideas by indicating what is gathered and what ideas you have developed on your own.</a:t>
            </a:r>
          </a:p>
          <a:p>
            <a:pPr marL="0" marR="0" lvl="0" indent="0" algn="l" rtl="0">
              <a:spcBef>
                <a:spcPts val="360"/>
              </a:spcBef>
              <a:buClr>
                <a:srgbClr val="7F7F7F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buClr>
                <a:srgbClr val="7F7F7F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860"/>
              </a:spcBef>
              <a:buClr>
                <a:srgbClr val="7F7F7F"/>
              </a:buClr>
              <a:buSzPct val="25000"/>
              <a:buFont typeface="Georgia"/>
              <a:buNone/>
            </a:pPr>
            <a:r>
              <a:rPr lang="en-US" sz="14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lang="en-US" sz="1400" b="0" i="1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adapted from </a:t>
            </a:r>
            <a:r>
              <a:rPr lang="en-US" sz="1400" b="0" i="0" u="none" strike="noStrike" cap="none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Facts on File news Service, 2012)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MLA Citations,</a:t>
            </a:r>
            <a:br>
              <a:rPr lang="en-US" sz="5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5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When and What?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buClr>
                <a:srgbClr val="7F7F7F"/>
              </a:buClr>
              <a:buSzPct val="65384"/>
              <a:buFont typeface="Arial"/>
              <a:buChar char="●"/>
            </a:pPr>
            <a:r>
              <a:rPr lang="en-US" sz="2600" b="0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You MUST cite when you: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7F7F7F"/>
              </a:buClr>
              <a:buSzPct val="107692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Use a </a:t>
            </a:r>
            <a:r>
              <a:rPr lang="en-US" sz="2600" b="1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direct quote</a:t>
            </a:r>
            <a:r>
              <a:rPr lang="en-US" sz="2600" b="0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of more than 2 words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7F7F7F"/>
              </a:buClr>
              <a:buSzPct val="107692"/>
              <a:buFont typeface="Courier New"/>
              <a:buChar char="o"/>
            </a:pPr>
            <a:r>
              <a:rPr lang="en-US" sz="2600" b="1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Paraphrase</a:t>
            </a:r>
            <a:r>
              <a:rPr lang="en-US" sz="2600" b="0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another author’s ideas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7F7F7F"/>
              </a:buClr>
              <a:buSzPct val="107692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Include </a:t>
            </a:r>
            <a:r>
              <a:rPr lang="en-US" sz="2600" b="1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unfamiliar facts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7F7F7F"/>
              </a:buClr>
              <a:buSzPct val="107692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Use </a:t>
            </a:r>
            <a:r>
              <a:rPr lang="en-US" sz="2600" b="1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graphics</a:t>
            </a:r>
            <a:r>
              <a:rPr lang="en-US" sz="2600" b="0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or multimedia sources</a:t>
            </a:r>
          </a:p>
          <a:p>
            <a:pPr marL="342900" marR="0" lvl="0" indent="-342900" algn="l" rtl="0">
              <a:spcBef>
                <a:spcPts val="560"/>
              </a:spcBef>
              <a:buClr>
                <a:srgbClr val="7F7F7F"/>
              </a:buClr>
              <a:buSzPct val="65384"/>
              <a:buFont typeface="Arial"/>
              <a:buChar char="●"/>
            </a:pPr>
            <a:r>
              <a:rPr lang="en-US" sz="2600" b="0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For each source you cite, provide the following: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7F7F7F"/>
              </a:buClr>
              <a:buSzPct val="107692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Author(s) Name(s) 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7F7F7F"/>
              </a:buClr>
              <a:buSzPct val="107692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Title of Work (article and journal)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7F7F7F"/>
              </a:buClr>
              <a:buSzPct val="107692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Publication Info (date, location, issue)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7F7F7F"/>
              </a:buClr>
              <a:buSzPct val="107692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Web Site (address and date accessed</a:t>
            </a:r>
            <a:r>
              <a:rPr lang="en-US" sz="2600" b="0" i="0" u="none" strike="noStrike" cap="none" dirty="0" smtClean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7F7F7F"/>
              </a:buClr>
              <a:buSzPct val="107692"/>
              <a:buFont typeface="Courier New"/>
              <a:buChar char="o"/>
            </a:pPr>
            <a:r>
              <a:rPr lang="en-US" sz="2600" b="1" dirty="0" smtClean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Use your Yellow Pages! </a:t>
            </a:r>
            <a:endParaRPr lang="en-US" sz="2600" b="1" i="0" u="none" strike="noStrike" cap="none" dirty="0">
              <a:solidFill>
                <a:srgbClr val="3A404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r>
              <a:rPr lang="en-US" sz="54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Where do citations go?</a:t>
            </a:r>
            <a:br>
              <a:rPr lang="en-US" sz="54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-US" sz="5400" b="0" i="0" u="none" strike="noStrike" cap="none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buClr>
                <a:srgbClr val="7F7F7F"/>
              </a:buClr>
              <a:buSzPct val="60714"/>
              <a:buFont typeface="Arial"/>
              <a:buChar char="●"/>
            </a:pPr>
            <a:r>
              <a:rPr lang="en-US" sz="2800" b="1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Parenthetical</a:t>
            </a:r>
            <a:r>
              <a:rPr lang="en-US" sz="2800" b="0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citations are used in the body of text, </a:t>
            </a:r>
            <a:r>
              <a:rPr lang="en-US" sz="2800" b="1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following</a:t>
            </a:r>
            <a:r>
              <a:rPr lang="en-US" sz="2800" b="0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another author’s content.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7F7F7F"/>
              </a:buClr>
              <a:buSzPct val="100000"/>
              <a:buFont typeface="Courier New"/>
              <a:buChar char="o"/>
            </a:pPr>
            <a:r>
              <a:rPr lang="en-US" sz="2800" b="0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lang="en-US" sz="2800" b="0" i="0" u="none" strike="noStrike" cap="none" dirty="0" err="1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LastName</a:t>
            </a:r>
            <a:r>
              <a:rPr lang="en-US" sz="2800" b="0" i="0" u="none" strike="noStrike" cap="none" dirty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 #)</a:t>
            </a:r>
          </a:p>
          <a:p>
            <a:pPr marL="342900" marR="0" lvl="0" indent="-342900" algn="l" rtl="0">
              <a:spcBef>
                <a:spcPts val="360"/>
              </a:spcBef>
              <a:buClr>
                <a:srgbClr val="7F7F7F"/>
              </a:buClr>
              <a:buSzPct val="45833"/>
              <a:buFont typeface="Arial"/>
              <a:buNone/>
            </a:pPr>
            <a:endParaRPr sz="24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rgbClr val="7F7F7F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dirty="0" smtClean="0">
                <a:solidFill>
                  <a:srgbClr val="3A4042"/>
                </a:solidFill>
                <a:latin typeface="Georgia"/>
                <a:ea typeface="Georgia"/>
                <a:cs typeface="Georgia"/>
                <a:sym typeface="Georgia"/>
              </a:rPr>
              <a:t>It depends on your project, but they have to go somewhere! </a:t>
            </a:r>
            <a:endParaRPr lang="en-US" sz="2800" b="0" i="0" u="none" strike="noStrike" cap="none" dirty="0">
              <a:solidFill>
                <a:srgbClr val="3A404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360"/>
              </a:spcBef>
              <a:buClr>
                <a:srgbClr val="7F7F7F"/>
              </a:buClr>
              <a:buSzPct val="45833"/>
              <a:buFont typeface="Arial"/>
              <a:buNone/>
            </a:pPr>
            <a:endParaRPr sz="24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Other Research Resources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Surveys! </a:t>
            </a:r>
          </a:p>
          <a:p>
            <a:pPr lvl="1"/>
            <a:r>
              <a:rPr lang="en-US" dirty="0" smtClean="0"/>
              <a:t>Pass out ones that you make</a:t>
            </a:r>
          </a:p>
          <a:p>
            <a:pPr lvl="1"/>
            <a:r>
              <a:rPr lang="en-US" dirty="0" smtClean="0"/>
              <a:t>Informal surveys</a:t>
            </a:r>
          </a:p>
          <a:p>
            <a:r>
              <a:rPr lang="en-US" dirty="0" smtClean="0"/>
              <a:t>Interviews</a:t>
            </a:r>
          </a:p>
          <a:p>
            <a:pPr lvl="1"/>
            <a:r>
              <a:rPr lang="en-US" dirty="0" smtClean="0"/>
              <a:t>Record on your phone</a:t>
            </a:r>
          </a:p>
          <a:p>
            <a:r>
              <a:rPr lang="en-US" dirty="0" smtClean="0"/>
              <a:t>Polls</a:t>
            </a:r>
          </a:p>
          <a:p>
            <a:pPr lvl="1"/>
            <a:r>
              <a:rPr lang="en-US" dirty="0" smtClean="0"/>
              <a:t>Polleverywhere.com</a:t>
            </a:r>
          </a:p>
          <a:p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Real books… like from the library</a:t>
            </a:r>
          </a:p>
          <a:p>
            <a:r>
              <a:rPr lang="en-US" dirty="0" smtClean="0"/>
              <a:t>Experts</a:t>
            </a:r>
          </a:p>
          <a:p>
            <a:pPr lvl="1"/>
            <a:r>
              <a:rPr lang="en-US" dirty="0" smtClean="0"/>
              <a:t>Email them, call them, go meet them in person?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85394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492</Words>
  <Application>Microsoft Office PowerPoint</Application>
  <PresentationFormat>On-screen Show (4:3)</PresentationFormat>
  <Paragraphs>80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Courier New</vt:lpstr>
      <vt:lpstr>Georgia</vt:lpstr>
      <vt:lpstr>Custom Theme</vt:lpstr>
      <vt:lpstr>Research: Finding and Citing Sources</vt:lpstr>
      <vt:lpstr>Clarify Your Topic </vt:lpstr>
      <vt:lpstr>Examine Sources &amp; Gather Notes</vt:lpstr>
      <vt:lpstr>Using Databases</vt:lpstr>
      <vt:lpstr>EBSCO Databases</vt:lpstr>
      <vt:lpstr>The Importance of Citing Sources</vt:lpstr>
      <vt:lpstr>MLA Citations, When and What?</vt:lpstr>
      <vt:lpstr>Where do citations go? </vt:lpstr>
      <vt:lpstr>Other Research Resources</vt:lpstr>
      <vt:lpstr>Collaboration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Research: Finding and Citing Sources</dc:title>
  <dc:creator>Kat Kelley</dc:creator>
  <cp:lastModifiedBy>Kat Kelley</cp:lastModifiedBy>
  <cp:revision>2</cp:revision>
  <dcterms:modified xsi:type="dcterms:W3CDTF">2016-01-13T15:14:11Z</dcterms:modified>
</cp:coreProperties>
</file>