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7" r:id="rId2"/>
  </p:sldMasterIdLst>
  <p:notesMasterIdLst>
    <p:notesMasterId r:id="rId16"/>
  </p:notesMasterIdLst>
  <p:handoutMasterIdLst>
    <p:handoutMasterId r:id="rId17"/>
  </p:handoutMasterIdLst>
  <p:sldIdLst>
    <p:sldId id="257" r:id="rId3"/>
    <p:sldId id="282" r:id="rId4"/>
    <p:sldId id="260" r:id="rId5"/>
    <p:sldId id="271" r:id="rId6"/>
    <p:sldId id="265" r:id="rId7"/>
    <p:sldId id="272" r:id="rId8"/>
    <p:sldId id="276" r:id="rId9"/>
    <p:sldId id="277" r:id="rId10"/>
    <p:sldId id="280" r:id="rId11"/>
    <p:sldId id="273" r:id="rId12"/>
    <p:sldId id="274" r:id="rId13"/>
    <p:sldId id="281" r:id="rId14"/>
    <p:sldId id="28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0" autoAdjust="0"/>
    <p:restoredTop sz="94660"/>
  </p:normalViewPr>
  <p:slideViewPr>
    <p:cSldViewPr snapToGrid="0">
      <p:cViewPr varScale="1">
        <p:scale>
          <a:sx n="63" d="100"/>
          <a:sy n="63" d="100"/>
        </p:scale>
        <p:origin x="-108" y="-324"/>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A45BA1-980A-4507-BE5A-5C1E7C2FFD8F}" type="datetimeFigureOut">
              <a:rPr lang="en-US"/>
              <a:pPr/>
              <a:t>10/29/2015</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E03411-58E2-43FD-AE1D-AD77DFF8CB20}" type="slidenum">
              <a:rPr/>
              <a:pPr/>
              <a:t>‹#›</a:t>
            </a:fld>
            <a:endParaRPr dirty="0"/>
          </a:p>
        </p:txBody>
      </p:sp>
    </p:spTree>
    <p:extLst>
      <p:ext uri="{BB962C8B-B14F-4D97-AF65-F5344CB8AC3E}">
        <p14:creationId xmlns:p14="http://schemas.microsoft.com/office/powerpoint/2010/main" xmlns="" val="1881910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A3416D-7FED-43BC-AA7C-D92DBA01ED64}" type="datetimeFigureOut">
              <a:rPr lang="en-US"/>
              <a:pPr/>
              <a:t>10/29/2015</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DC57A8-AE18-4654-B6AF-04B3577165BE}" type="slidenum">
              <a:rPr/>
              <a:pPr/>
              <a:t>‹#›</a:t>
            </a:fld>
            <a:endParaRPr dirty="0"/>
          </a:p>
        </p:txBody>
      </p:sp>
    </p:spTree>
    <p:extLst>
      <p:ext uri="{BB962C8B-B14F-4D97-AF65-F5344CB8AC3E}">
        <p14:creationId xmlns:p14="http://schemas.microsoft.com/office/powerpoint/2010/main" xmlns="" val="2581397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D0065BE-0657-4A47-90AD-C21C55E16B19}" type="datetime4">
              <a:rPr lang="en-US" smtClean="0"/>
              <a:pPr/>
              <a:t>October 29, 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754ED01-E2A0-4C1E-8E21-014B99041579}"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2B156B-59AE-415F-B24B-8756D48BB977}" type="slidenum">
              <a:rPr lang="en-US" smtClean="0"/>
              <a:pPr/>
              <a:t>‹#›</a:t>
            </a:fld>
            <a:endParaRPr lang="en-US" dirty="0"/>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October 29, 2015</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2754ED01-E2A0-4C1E-8E21-014B9904157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dirty="0"/>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2B156B-59AE-415F-B24B-8756D48BB977}" type="slidenum">
              <a:rPr lang="en-US" smtClean="0"/>
              <a:pPr/>
              <a:t>‹#›</a:t>
            </a:fld>
            <a:endParaRPr lang="en-US" dirty="0"/>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2B156B-59AE-415F-B24B-8756D48BB977}"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2B156B-59AE-415F-B24B-8756D48BB977}" type="slidenum">
              <a:rPr lang="en-US" smtClean="0"/>
              <a:pPr/>
              <a:t>‹#›</a:t>
            </a:fld>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2B156B-59AE-415F-B24B-8756D48BB977}" type="slidenum">
              <a:rPr lang="en-US" smtClean="0"/>
              <a:pPr/>
              <a:t>‹#›</a:t>
            </a:fld>
            <a:endParaRPr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F99945-0A15-4715-AB6C-F5E56CF20F70}" type="datetimeFigureOut">
              <a:rPr lang="en-US" smtClean="0"/>
              <a:pPr/>
              <a:t>10/29/2015</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022B156B-59AE-415F-B24B-8756D48BB977}" type="slidenum">
              <a:rPr lang="en-US" smtClean="0"/>
              <a:pPr/>
              <a:t>‹#›</a:t>
            </a:fld>
            <a:endParaRPr lang="en-US" dirty="0"/>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4CF99945-0A15-4715-AB6C-F5E56CF20F70}" type="datetimeFigureOut">
              <a:rPr lang="en-US" smtClean="0"/>
              <a:pPr/>
              <a:t>10/29/2015</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22B156B-59AE-415F-B24B-8756D48BB97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dirty="0"/>
          </a:p>
        </p:txBody>
      </p:sp>
      <p:sp>
        <p:nvSpPr>
          <p:cNvPr id="2" name="Title 1"/>
          <p:cNvSpPr>
            <a:spLocks noGrp="1"/>
          </p:cNvSpPr>
          <p:nvPr>
            <p:ph type="ctrTitle"/>
          </p:nvPr>
        </p:nvSpPr>
        <p:spPr/>
        <p:txBody>
          <a:bodyPr>
            <a:normAutofit/>
          </a:bodyPr>
          <a:lstStyle/>
          <a:p>
            <a:r>
              <a:rPr lang="en-US" sz="6000" dirty="0" smtClean="0"/>
              <a:t>Introduction to Non-Fiction</a:t>
            </a:r>
            <a:endParaRPr lang="en-US" sz="6000" dirty="0"/>
          </a:p>
        </p:txBody>
      </p:sp>
    </p:spTree>
    <p:extLst>
      <p:ext uri="{BB962C8B-B14F-4D97-AF65-F5344CB8AC3E}">
        <p14:creationId xmlns:p14="http://schemas.microsoft.com/office/powerpoint/2010/main" xmlns="" val="7696750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Paragraph #1</a:t>
            </a:r>
            <a:endParaRPr lang="en-US" dirty="0"/>
          </a:p>
        </p:txBody>
      </p:sp>
      <p:sp>
        <p:nvSpPr>
          <p:cNvPr id="3" name="Content Placeholder 2"/>
          <p:cNvSpPr>
            <a:spLocks noGrp="1"/>
          </p:cNvSpPr>
          <p:nvPr>
            <p:ph sz="quarter" idx="1"/>
          </p:nvPr>
        </p:nvSpPr>
        <p:spPr/>
        <p:txBody>
          <a:bodyPr>
            <a:normAutofit/>
          </a:bodyPr>
          <a:lstStyle/>
          <a:p>
            <a:r>
              <a:rPr lang="en-US" dirty="0"/>
              <a:t>Bacteria help humans in many ways.  Bacteria are involved in the production of food, fuel, medicines and other useful products.  Some are used in industry processes.  Others help break down pollutants, which are substances such as waste materials or harmful chemicals that dirty the environment.</a:t>
            </a:r>
          </a:p>
          <a:p>
            <a:r>
              <a:rPr lang="en-US" dirty="0"/>
              <a:t>Main Idea:</a:t>
            </a:r>
          </a:p>
          <a:p>
            <a:pPr marL="0" indent="0">
              <a:buNone/>
            </a:pPr>
            <a:r>
              <a:rPr lang="en-US" dirty="0"/>
              <a:t>	</a:t>
            </a:r>
            <a:r>
              <a:rPr lang="en-US" dirty="0" smtClean="0"/>
              <a:t>Too </a:t>
            </a:r>
            <a:r>
              <a:rPr lang="en-US" dirty="0"/>
              <a:t>specific:  </a:t>
            </a:r>
            <a:r>
              <a:rPr lang="en-US" u="sng" dirty="0"/>
              <a:t>Bacteria break down pollutants</a:t>
            </a:r>
            <a:endParaRPr lang="en-US" dirty="0"/>
          </a:p>
          <a:p>
            <a:pPr marL="0" indent="0">
              <a:buNone/>
            </a:pPr>
            <a:r>
              <a:rPr lang="en-US" dirty="0"/>
              <a:t>	Too general:  </a:t>
            </a:r>
            <a:r>
              <a:rPr lang="en-US" u="sng" dirty="0"/>
              <a:t>Bacteria</a:t>
            </a:r>
            <a:endParaRPr lang="en-US" dirty="0"/>
          </a:p>
          <a:p>
            <a:pPr marL="0" indent="0">
              <a:buNone/>
            </a:pPr>
            <a:r>
              <a:rPr lang="en-US" dirty="0"/>
              <a:t>	</a:t>
            </a:r>
            <a:r>
              <a:rPr lang="en-US" dirty="0" smtClean="0"/>
              <a:t>Just </a:t>
            </a:r>
            <a:r>
              <a:rPr lang="en-US" dirty="0"/>
              <a:t>right:  </a:t>
            </a:r>
            <a:r>
              <a:rPr lang="en-US" u="sng" dirty="0"/>
              <a:t>Bacteria </a:t>
            </a:r>
            <a:r>
              <a:rPr lang="en-US" u="sng" dirty="0" smtClean="0"/>
              <a:t>help </a:t>
            </a:r>
            <a:r>
              <a:rPr lang="en-US" u="sng" dirty="0"/>
              <a:t>humans in many ways</a:t>
            </a:r>
            <a:endParaRPr lang="en-US" dirty="0"/>
          </a:p>
          <a:p>
            <a:endParaRPr lang="en-US" dirty="0"/>
          </a:p>
          <a:p>
            <a:endParaRPr lang="en-US" dirty="0"/>
          </a:p>
        </p:txBody>
      </p:sp>
    </p:spTree>
    <p:extLst>
      <p:ext uri="{BB962C8B-B14F-4D97-AF65-F5344CB8AC3E}">
        <p14:creationId xmlns:p14="http://schemas.microsoft.com/office/powerpoint/2010/main" xmlns="" val="15285949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Paragraph #2</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900" dirty="0"/>
              <a:t>The first Spanish explorers, such as Coronado, had left horses behind.  For a time, bands of horses roamed wild.  Then the Native Americans learned to tame the horses and to ride them.  As more learned to ride, they moved onto the Plains.   With the horse, the Native Americans could easily follow the buffalo herds.  Horses also made it easier to chase down and kill buffalo.  Because hunting buffalo took far less effort than farming, buffalo became the main food of the Native Americans who lived on the Plains</a:t>
            </a:r>
            <a:r>
              <a:rPr lang="en-US" sz="2900" dirty="0" smtClean="0"/>
              <a:t>.</a:t>
            </a:r>
            <a:endParaRPr lang="en-US" dirty="0"/>
          </a:p>
          <a:p>
            <a:r>
              <a:rPr lang="en-US" sz="3100" b="1" dirty="0"/>
              <a:t>Main Idea:</a:t>
            </a:r>
          </a:p>
          <a:p>
            <a:pPr marL="0" indent="0">
              <a:buNone/>
            </a:pPr>
            <a:r>
              <a:rPr lang="en-US" b="1" dirty="0" smtClean="0"/>
              <a:t>	Too </a:t>
            </a:r>
            <a:r>
              <a:rPr lang="en-US" b="1" dirty="0"/>
              <a:t>specific:  </a:t>
            </a:r>
            <a:r>
              <a:rPr lang="en-US" b="1" u="sng" dirty="0"/>
              <a:t>Spanish explorers left horses behind</a:t>
            </a:r>
            <a:endParaRPr lang="en-US" b="1" dirty="0"/>
          </a:p>
          <a:p>
            <a:pPr marL="0" indent="0">
              <a:buNone/>
            </a:pPr>
            <a:r>
              <a:rPr lang="en-US" b="1" dirty="0" smtClean="0"/>
              <a:t>	Too </a:t>
            </a:r>
            <a:r>
              <a:rPr lang="en-US" b="1" dirty="0"/>
              <a:t>general:  </a:t>
            </a:r>
            <a:r>
              <a:rPr lang="en-US" b="1" u="sng" dirty="0"/>
              <a:t>Horses on the plains</a:t>
            </a:r>
            <a:endParaRPr lang="en-US" b="1" dirty="0"/>
          </a:p>
          <a:p>
            <a:pPr marL="0" indent="0">
              <a:buNone/>
            </a:pPr>
            <a:r>
              <a:rPr lang="en-US" b="1" dirty="0" smtClean="0"/>
              <a:t>	Just </a:t>
            </a:r>
            <a:r>
              <a:rPr lang="en-US" b="1" dirty="0"/>
              <a:t>right:  </a:t>
            </a:r>
            <a:r>
              <a:rPr lang="en-US" b="1" u="sng" dirty="0"/>
              <a:t>The use of horses changed life for the Native Americans who </a:t>
            </a:r>
            <a:r>
              <a:rPr lang="en-US" b="1" dirty="0" smtClean="0"/>
              <a:t>		      </a:t>
            </a:r>
            <a:r>
              <a:rPr lang="en-US" b="1" u="sng" dirty="0" smtClean="0"/>
              <a:t>lived </a:t>
            </a:r>
            <a:r>
              <a:rPr lang="en-US" b="1" u="sng" dirty="0"/>
              <a:t>on the Plains</a:t>
            </a:r>
            <a:endParaRPr lang="en-US" b="1" dirty="0"/>
          </a:p>
          <a:p>
            <a:endParaRPr lang="en-US" sz="2200" b="1" dirty="0"/>
          </a:p>
        </p:txBody>
      </p:sp>
    </p:spTree>
    <p:extLst>
      <p:ext uri="{BB962C8B-B14F-4D97-AF65-F5344CB8AC3E}">
        <p14:creationId xmlns:p14="http://schemas.microsoft.com/office/powerpoint/2010/main" xmlns="" val="2128453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Idea/Details Practice</a:t>
            </a:r>
            <a:endParaRPr lang="en-US" dirty="0"/>
          </a:p>
        </p:txBody>
      </p:sp>
      <p:sp>
        <p:nvSpPr>
          <p:cNvPr id="3" name="Content Placeholder 2"/>
          <p:cNvSpPr>
            <a:spLocks noGrp="1"/>
          </p:cNvSpPr>
          <p:nvPr>
            <p:ph sz="quarter" idx="1"/>
          </p:nvPr>
        </p:nvSpPr>
        <p:spPr/>
        <p:txBody>
          <a:bodyPr/>
          <a:lstStyle/>
          <a:p>
            <a:r>
              <a:rPr lang="en-US" dirty="0" smtClean="0"/>
              <a:t>Review THIEVES; scan your text for THIEVES</a:t>
            </a:r>
          </a:p>
          <a:p>
            <a:r>
              <a:rPr lang="en-US" dirty="0" smtClean="0"/>
              <a:t>In your group, read the sample text provided.</a:t>
            </a:r>
          </a:p>
          <a:p>
            <a:r>
              <a:rPr lang="en-US" dirty="0" smtClean="0"/>
              <a:t>Create a 2 column notes format in your RAW book.</a:t>
            </a:r>
          </a:p>
          <a:p>
            <a:r>
              <a:rPr lang="en-US" dirty="0" smtClean="0"/>
              <a:t>On the left side, record the main ideas of your text.</a:t>
            </a:r>
          </a:p>
          <a:p>
            <a:r>
              <a:rPr lang="en-US" dirty="0" smtClean="0"/>
              <a:t>On the right side, record all of the details that support/explain each main idea.</a:t>
            </a:r>
          </a:p>
          <a:p>
            <a:r>
              <a:rPr lang="en-US" dirty="0" smtClean="0"/>
              <a:t>Hint:  Usually for each main idea you will have more than one detail.</a:t>
            </a:r>
            <a:endParaRPr lang="en-US" dirty="0"/>
          </a:p>
        </p:txBody>
      </p:sp>
    </p:spTree>
    <p:extLst>
      <p:ext uri="{BB962C8B-B14F-4D97-AF65-F5344CB8AC3E}">
        <p14:creationId xmlns:p14="http://schemas.microsoft.com/office/powerpoint/2010/main" xmlns="" val="3271893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Sentence</a:t>
            </a:r>
            <a:endParaRPr lang="en-US" dirty="0"/>
          </a:p>
        </p:txBody>
      </p:sp>
      <p:sp>
        <p:nvSpPr>
          <p:cNvPr id="3" name="Content Placeholder 2"/>
          <p:cNvSpPr>
            <a:spLocks noGrp="1"/>
          </p:cNvSpPr>
          <p:nvPr>
            <p:ph sz="quarter" idx="1"/>
          </p:nvPr>
        </p:nvSpPr>
        <p:spPr/>
        <p:txBody>
          <a:bodyPr/>
          <a:lstStyle/>
          <a:p>
            <a:r>
              <a:rPr lang="en-US" dirty="0" smtClean="0"/>
              <a:t>Using all of your main ideas, write one sentence summarizing the passage. </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THIEVES: How to preview a non-fiction text</a:t>
            </a:r>
            <a:endParaRPr lang="en-US" dirty="0"/>
          </a:p>
        </p:txBody>
      </p:sp>
      <p:sp>
        <p:nvSpPr>
          <p:cNvPr id="3" name="Content Placeholder 2"/>
          <p:cNvSpPr>
            <a:spLocks noGrp="1"/>
          </p:cNvSpPr>
          <p:nvPr>
            <p:ph sz="quarter" idx="1"/>
          </p:nvPr>
        </p:nvSpPr>
        <p:spPr/>
        <p:txBody>
          <a:bodyPr/>
          <a:lstStyle/>
          <a:p>
            <a:pPr marL="0" indent="0">
              <a:buNone/>
            </a:pPr>
            <a:endParaRPr lang="en-US" sz="3200" dirty="0" smtClean="0"/>
          </a:p>
          <a:p>
            <a:r>
              <a:rPr lang="en-US" sz="3200" dirty="0" smtClean="0"/>
              <a:t>Use “THIEVES” to preview the provided non-fiction text. </a:t>
            </a:r>
          </a:p>
          <a:p>
            <a:r>
              <a:rPr lang="en-US" sz="3200" dirty="0" smtClean="0"/>
              <a:t>Answer the questions on your handout about the text to practice the first step to reading non-fiction. </a:t>
            </a:r>
          </a:p>
          <a:p>
            <a:pPr marL="0" indent="0">
              <a:buNone/>
            </a:pPr>
            <a:endParaRPr lang="en-US" dirty="0"/>
          </a:p>
        </p:txBody>
      </p:sp>
    </p:spTree>
    <p:extLst>
      <p:ext uri="{BB962C8B-B14F-4D97-AF65-F5344CB8AC3E}">
        <p14:creationId xmlns:p14="http://schemas.microsoft.com/office/powerpoint/2010/main" xmlns="" val="33318643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sz="quarter" idx="1"/>
          </p:nvPr>
        </p:nvSpPr>
        <p:spPr/>
        <p:txBody>
          <a:bodyPr>
            <a:normAutofit/>
          </a:bodyPr>
          <a:lstStyle/>
          <a:p>
            <a:pPr marL="0" lvl="0" indent="0">
              <a:buNone/>
            </a:pPr>
            <a:r>
              <a:rPr lang="en-US" dirty="0" smtClean="0"/>
              <a:t>Some students confuse the terms “topic,” “main</a:t>
            </a:r>
          </a:p>
          <a:p>
            <a:pPr marL="0" lvl="0" indent="0">
              <a:buNone/>
            </a:pPr>
            <a:r>
              <a:rPr lang="en-US" dirty="0"/>
              <a:t>i</a:t>
            </a:r>
            <a:r>
              <a:rPr lang="en-US" dirty="0" smtClean="0"/>
              <a:t>dea,” and “topic sentence” </a:t>
            </a:r>
          </a:p>
          <a:p>
            <a:pPr lvl="0">
              <a:buFont typeface="Courier New" pitchFamily="49" charset="0"/>
              <a:buChar char="o"/>
            </a:pPr>
            <a:r>
              <a:rPr lang="en-US" u="sng" dirty="0" smtClean="0"/>
              <a:t>Topic:</a:t>
            </a:r>
            <a:r>
              <a:rPr lang="en-US" dirty="0" smtClean="0"/>
              <a:t>  A broad statement that is often explained using just a few words.</a:t>
            </a:r>
          </a:p>
          <a:p>
            <a:pPr lvl="0">
              <a:buFont typeface="Courier New" pitchFamily="49" charset="0"/>
              <a:buChar char="o"/>
            </a:pPr>
            <a:r>
              <a:rPr lang="en-US" u="sng" dirty="0" smtClean="0"/>
              <a:t>Main Idea:</a:t>
            </a:r>
            <a:r>
              <a:rPr lang="en-US" dirty="0" smtClean="0"/>
              <a:t>  What is being said about the topic, often explained in a phrase or sentence.  </a:t>
            </a:r>
          </a:p>
          <a:p>
            <a:pPr lvl="0">
              <a:buFont typeface="Courier New" pitchFamily="49" charset="0"/>
              <a:buChar char="o"/>
            </a:pPr>
            <a:r>
              <a:rPr lang="en-US" u="sng" dirty="0" smtClean="0"/>
              <a:t>Topic Sentence</a:t>
            </a:r>
            <a:r>
              <a:rPr lang="en-US" dirty="0" smtClean="0"/>
              <a:t>:  The sentence in a paragraph that includes a statement of the main idea.  Often, but not always, the topic sentence is the first sentence of the paragraph.</a:t>
            </a:r>
            <a:endParaRPr lang="en-US" u="sng" dirty="0" smtClean="0"/>
          </a:p>
          <a:p>
            <a:pPr marL="0" lvl="0" indent="0">
              <a:buNone/>
            </a:pPr>
            <a:endParaRPr lang="en-US" dirty="0"/>
          </a:p>
        </p:txBody>
      </p:sp>
      <p:sp>
        <p:nvSpPr>
          <p:cNvPr id="5" name="AutoShape 2" descr="data:image/jpeg;base64,/9j/4AAQSkZJRgABAQAAAQABAAD/2wCEAAkGBxQSEhQUEhQUFRUVFRUXFRcXFBcUFxQXFBUWFhQUFRUYHCggGBolHRQUITEhJSkrLi4uGB8zODMsNygtLisBCgoKDg0OFxAQFywcHyQtLCwsLCwsLCwsLCwsLCwsLCwsLCwsLCwsLCw3LCwrLCwsLCwsLCssLCwsLCwsLCwsLP/AABEIALcBEwMBIgACEQEDEQH/xAAcAAABBQEBAQAAAAAAAAAAAAACAAEDBAUGBwj/xAA7EAABAwEFBgUDAgUEAgMAAAABAAIRAwQSITFRBUFhcZHwBiKBobETMtFCwRRSYnLhByPS8UPCRIKS/8QAGgEBAAMBAQEAAAAAAAAAAAAAAAECAwQFBv/EACIRAQEAAwACAQUBAQAAAAAAAAABAgMREiExBBNBUXFhFP/aAAwDAQACEQMRAD8A9E/iXPMME/A5lWaNh3vMnTd/lWWMDRAEBGubjY7YGAEJyhThSjhwUUoWopUoOCnTJIHToU8oClOEARBSHlOCmlJAUpApkyApSJQpEoKW2dntr03McJkLxPb+yXUKjmOHI6he8yud8W7AbaKZgQ4Yg8VFXwy56eCWqgsx9KCup2jYnMcWuEEHFY1ekoaqjWpmOuuCmDFG9ipYtHS2doexS2Rt1ZWyrXGBWzTdKwynHTjexSt9VYFreFo7YddXO1KhJWmOLHPJHXZKpFsLUazBVKjMVtjWNiFpTEIi2CncFZVE5RFG4oYV4ihSTwnUq8fYQRAoZTrEEkCmTqUCCdCE6B0pTJBECSaEyUoCToZToHRAoJSla46/2r0ZKaUMppWlxnOI6klJRhyKVhZyrnSVW32+nQYX1XhjRvJzO4AbzwWBV8T33Q0fTbGBd9zjy3eqqnjO/wBQNi03M+qCGuGBO4zhdJ1Xllrs69ctlAV2uY9t5roBEmb0gtLTmHYbt3BZniPwUBTDqX3NGIzB4DlqoaY39vJnsQFq1LXZS0kEQRmqD2QlaBoU94V+haYUFkKVZkLKz20xvpW2tWvLOp0VPVMlO0JfSvyjcxU7Q3FaBCq2pqnFFinUZhKiJVwMwVN7cVeM7EDghAU1RidjVp1CG6kpy1JR5HH1uEQKAIoVVBhJME6B08pkpUoElKZPCBJFKU6vjhar04UNrtbKTb1RwaPk6ADElG5wAJOAGJOi43bts+u/+huX5PEwOgU7M5qnr5aatd2Zf42X+J6X6G1Hf/UNHUmfZVH7fqfpptA4uJPqcFytXbLKb7hgGJHHX9lC/wARtL2sBEun2Erlu/Zfy7Z9Nrn4dedv1v5aY9Hf8lTr7YtB/XA0aAAPaVg1dsQJGMK3Z7X9QYaD3VfPZledqctevXLlZJGzsvxVDvp2jAfpqAR6PA+Qr21fE7KYIZDyP1DzN5CPuPJcBta3tYYkZY4iROF3/rcsejbTVcGl1ynvOLnY5kCRPsu7HXcMO7a8LZ9X9/Z4fS43/b+E9t2hWr2h5mpWqFzmtkeVjb2H02DATrnqut8M+Gqhh9bzn+7BpwwLt54N9SFv7A8P2anTa6kfqNIm9hD9ZgZf09ZW+NNO4WFnt3y+ohs1kDI3kCBhAAOYaN3yd5KsnHAoZSlFXG+MPCYqA1KQh28a/wCV5fbLGWkhwgjMFfQRK5rxJ4XZaAXAQ/Ufui+OX7eKOaQoazyui2zsapQdDxyO4rEq0VHGvWddTtCnfTQXVWxMAQq9pCtEKtXCrCoaQwVaszFW2hQ1W4q0VqJ1PBMymrIaoqoU9OIyEkYpJJ04+rU4QpwVZiJOEwThA6dCmBO/vD33q8wtVtHKSEIgtscJFbTpShJSJVkMHxLtGJptOUF3M/a39+i5XaW0GUWeYxO87zz1Wltthv1TGP1MuBOHsVyvjODRMkRdxnevO2dyy7Xr6MZjh6ef7c2p9WsS2XEZYkDjlmoLGawfe3gGMd0ebHlj6KOx0bpAYC+oRkMbs6nJvqtN9RtPCofqvMAUaeLBng4jF5xxGXDBa856c+Wzq9YLdXLQQ5gp5vc8G4BgboIIvk5Q3LWcBZsPiiA+jTFSqSZBA3wGlrRkxsAQOB3lBsnw9aLc69XJpUW4QMzH6WjIAZErt7BsahZm3aTI47zzKibft3s+Wez6f/ox8Nnw4s7EtFY3qkMGYaDJk7yVOzYjmb12phQVKYWGe7LO9rbXow1TxwnIz/DW3qtjdBBfTJ8zP/Zujvnfw9P2dtGnXYH0nBwOerT/ACuG4rzKvZgVXsdpq2d96k4tO/Rw0cMiFOG3nqoz0+XuPYLyRcuKsPjkRFakQdaZkf8A5dl1WrS8XWV36yP7mO/YELWZ438ue68p+HQSlK8P2v47tdmttRg+jaqTnOdTwcCWOJcBeza5owIIwjkVq2H/AFbs+Ar2e0UTvLCHtHu0+y18LzsV5669O2ls6nWaWvAMrzbxJ4OfSl1MFzdN4/K1rN/qfs93/wAkt4PpP+Q391t7D8XWW2vdSo1G1HhpcQA4C6DE+YDXiosqZePHqtAjNVn0l7LtrwlSrSQLrtQuNt/gqs0+WHDoqrzKOGexU6jZK6e3bBrsGNMrIrbPe3EscPRFus24oq2at1BCqDEqECGSTKUqS4pqIVLVoh+mkrlxMq9Tx9JhEmARQumY2uW3hp9TjhrHFPUDrpu3b26ZjPf6IwnlbY4SKWqVYMqAhxv3TDg2RdcM8cIgjXcpKFVxkPDWul0AOmWjJ3untILfMHXWi854a2XPgYQc5w9Z5FQvp3mh9JrQ66bj3zheHWFdC5KXsoLNaGvkNIc5kB8ZAkThwTPtLQYOeEcZMS3WDIO/2RCwD6cVXq1zBFMXnRnODZBuk6jlooqgJk1SA0QQxpxF2CST7xiRuUdttZax73f7dNoLi6Je7AzdZrpOJMYIlzHiy13ajmtIv1CxrRvLroxHAR0BKyrXYKVUXajQ7dBMt6b1Bti3Vq9VldtnPkP+19R4Dvp3QHEg5PcLwnHCFBX2nTBhzxTcYIbUNwmdwJwPoSuHbhe9ero2dw4s0fD1ma0sFNgacw0XZ5kYqWx7GslEzTo02nWJPUrPdanTvj/GqF9t4+4WPMlr4RvVbW1owjBZxtl4rLfanHkhbXPfyq3Co843W1Ez6oWV/E4IRXnNPA8l570Bgqk+0JmWhT4qzLi86zhD/DBVTbEv4tU8at5KG36DWhpgTjB3jVYD2A5haG3bXecBoPlZYevoPosfDTJf69n6aY46pOfPtBW2N9dzWshuZJjot3Yfhz+FqNqsqP8AqMxaRhGEZepQ+H3edx9FvmsF5f1e3K7MpPh5P1GGvLdllxoN8SWsf+Unm1h/9VK3xjaRn9N3NkfBCxXVAqta0LkmWX7Y3DD9N+t42e77qNM8i4flNX8WU3Nh1mHpUn5aucpDeVFVElXmWVqlwxiHbNOlVM02OYeYIWC6jdWhtDaAEtZ6lZ1G0XsCumY3ntj2dGCpWNURCnprLKNIOEkYCSzS+jWhEChIQNaeQ9yvUeemlOO+CFP7IkQVWq244uipVvuaLsgtp4RejcMBOnrja9kiMOHT/pBVtNNwLTfuhpvFjWyagg+U/lKk+80VGtulw/U0tdGjsJGMYIaDDS/2wA2kAIqOfLi4ui7DsZxw9PQXAscXsFSqXXWxIugT9wmEQaA1xMF1TCQ3AAkEzjg0njjF3IDA22QuM1Lp8we0D9BufTJBOcgnPVWsBJEHeSOA4cvZQfxMkhoLoJvH7Wtid+soKlr2dTumQGh2E78cJ9JC4DbPhmtUfL6UsZmXEAEZQ3jOsBegEgP/AFVahDZiLoAIHlEw043p4Zoqtme7CoQd4uiAC0nAtmXAgjPDA8FXLCZfLbXuywlkeIWrYLiSKdJ4bP6hAz/SN/NFZ9k1G5Nx1Xs+0LPSP3wNBviQPXH99Cse1bIcR/I3EH+YxIw0GGeaj7cibt8r2vO20KrT9pLuGHe7qE7rRUZ9zQ70jHDeOehXbnZkghguicSQcccY3zhEcQhOxIBjASeeJndl6KbrlJm4k7RpnMFp3/qHUKJ1vpj/AMjR69wuj2hsIHAUwcx5YBEYQf5cfgrAtfhloON5szgNNcfRZXS0m0vqt3EH1Ql/FVh4biYc5g4Eg8CgfsN4xFWoPVR9pP3E7nFRPqkKu+y2hmN8Ef1N/CrutNXAPpgyQJadTGIKrdVXxylqC21PMVAHprRUknmoajsD3mvU74z+Pcyz8Z/GpsarDZ1xWmbUsWyNICtLxMp29eN5dXXWmUIfqqkwl9RV4jq+KyrbWrQLo9VD9RTVbI6oL0RzWuqTqmy+nOWp6oCvdMq/teiWLHIldDCujoVQ5sqemVjbJrwbpWsAsc8WuFWQ5JRhOsONH0iCkE3NOvTeecIgh9k46BASdMPZOESC0Wdrxde0OGhEhVqdYzcrOYHkksawnzNGRymcDhwOhi6FDaaRcDcLWvANx7m3rsxOGcGNUFekz6WDWhlLzFxLsQ45bznglVoSboJbTe0k3QMxdEZYS05/0JUnsq3qeFV9OG1LzYbeInIjfnA3RqJTa1x117mYuDabWiIw+07giFqlSAwaI1O89czzVU2kuMUm3vuBcTDQQYz35HAaobSwNN97jdMS0b3A+Vx3nTd7BE+m6p93kbJ8o+5wwOPMzI+ZwJRMp4yJcSbzbwn6b3Ah0/ygBzRAxEu3kov4O8SXm+dzY8jdMN574q4GBo3NEyeJO8nXJQmtLZbgLpIccGjDC9vzkEZiEEFYNEziRM8IAJwHMZLMtDHPbeAIGIO5zHNcQXHRuBBA80E6K+GXT5Ze835cfLdgkQIENGQjMgBSNsuN4k8APK1s5wBEzqfZSMujTvDyANgkHDLOCJ1m9JzlO3Z7WwIBIEZDsZla/wBPTAbzvPeqA09MBr38olj1NmsJxAJ+FWfsts5An2H4W99PTAa9/KA08MMBrr3qieudq7LZ/KCeWX4WFtnYLRTe5jHueBgKd0OGIBIvEDKTqYXbvo6YDXv5VZ9DDDAdzn8qYtjlZevD22Ng+t9Vz6VymTTD23TUfeaGs3jeSeSzrTRP0y4YiQJBBEmS0SN/ld0Xre3djXmkhgI5w7HQ5hchW8ONOEmnJkhzcyMjhEZnEgnFTcr767f+q3Gy/lylktjwBeaSNRn6gq/RtzHYXoOh8p910tPw1AxiPnvqoLb4Va8RBbwz9Y3Lmy1SuWZ1jlDwCq27YtazugF0biJLT6bjwXceDfDzgwVa4BcftERA1I1WP2rbxfzZmyNhucb1QQ3cNVuWmy4QAtuvTxgIf4eVvjrk9KXLrgds7HL2nBcBaqTqbi04Qve/4MHAhc74i8Gtrglohyv4KW9eRUakOBXS0Kt4ArH2vsepZ3EPaecYKbZNfCFlsi2u++NmUlGCnXPxv19Kgoh7oU/t37LvcQvcovlCOiccEDp+aYcOqccOqB+fRPzTDh1ThBBbKLnXCHvYGuvOa0A/UA/QZExllHugs1b6tMPaHUwZgPYWPiSAS132zE4ieStBU7XSLXGs1tSq9rLoph4DTLgSQ1xAvcdBxMg1mqfolziGhxeWkB2OEcckdWsWxDS6TBjE/jWck9qo3hi5wmMGROfI8scE1OqXTILYJHPQj/CIQ1REPquMjG42SJIyhuLvtOHNSVKJe2PMzCIEAjTETdGWGeCKy2cMHHe4gAnXLBo/xorA6IlFSphoAAAgZDIYY/8AZxKRHqVJyQ8uqACNenfyhcNeikA0695oeXXvNBE4a9EDxr0UvLr3mgHD1PeaCFzdfQKOo3XE7h38qcjTqoyNOveaCrVoD13Dv5VKvYQcwHHcNO9VpHh11/Kp221tpjHEnIbzz6Zqept57Zlosl0SAMxyE4LNdYi9zomdxmMJJHIei0jRdUdNTdiGzAbxdp84blAy2B9X6VCC4/c8DBrf6Rl69J3VUncr1JZ9lNe7zAEDH8K/aGxgMgr1ns4Y2Op3k6krPtjsVZr1TuyUZajDUz0gjAVqkqzVZphShV2nsKlXbD2g+i4Xaf8ApxcJdRMcF6awqVqWS/JLx4o7w3aAYu5JL2w0m6BJZfZxafdrXn1PfREgHQIgdO/yrsR8+ifn0QtOnVEEBc0/NCPdP8oC5p/ZMPdOgXt37JeySR7CCp9E03TSY2Kjy6q5zyLuH3gHPfhghr0xIe2XuaHXYdhJBBEzCukTnv3Zz+VUj6WH+1Ss7W63SHTloG548eGMgqL8BIh0AluHlJGWGHqpufRU30i03qTJLywOJdEtE+YAmMAeZ0KsscD9uPHPLD1QSO49O80LuPTvNOOGffcJe5UAXcctO/hC7jl33CM9T8fhCep+PwgjfxwGnfwhI9B33COPU99ELup+EEb+OWnfwon8ctO/hSu6nvoondT30RIHLJr0WUi6o50YzeOJ/taNeOJU+1NpMoiXYu3NHHLl8nisIWKpanX68hu5mWH9Wg4b95OSrllMfk8eqtotdS1G5RFylkXZ3tf7j7ayul8PbKZQYboxdiScS46k709CzBoAaOC0iYEKmu3K9qbOIbQ/BZFQyVetb1SYFsQ0IHhSgIHhSIaeatsUNNilQSByka5V5RtciFkOSUYcnQbXPoi5oBwTj376KqEgPoiHTv2Uc+pRA69EBhEEHPv8ouaAhwTg6IeadAQ4JJvYJeyB/lM9gIggOncRI1yPonHslyQVH1LpIrPaQ9wFJobB/tP8xx5QOZQMpmmQ0Na2kASTeMg7s92eXtGN3l1zx15qkWtMUqv+69wJkshsScNBGWvNSLTThoP2/YJxwwCq0HFpLagY1oLW0g10zhEEEDEYBWufTvNAuXfL8oOXX8flG7j07zQnj0/P4UARw695oDw6oydcu8/woq9QAEuMAd+p4IAdw6rE2jtaD9OgLzzv3DjP7n0BTWm1PtHlp+Wnvdvdy1+OeSs2SwNYMBzOZJ1J3lZ5bOfC0jOsOycb9Q3n6nITndn5zK1LoAwUxUTlz338rwqWaKq9RtKjrvXVqnMVL8q9cyhATpwVoBckWImtRFADWpEI4ScpQihOAiARBqgNKSkuJIht+3fsnA0SjVPz75qoQ4de8044Jew76JDoEBA+pRDqUI4J28EBD3T/AChHDv8AKcHRARS59/lMEvlAXNI8UPz30ToHPsgrNLmkBxbhgREjiJwRJHigqOoseQ0svOplrg97J80EBzTrDiJGpGqGjXIIbUc01HXiLsxAx35cvnNWa9O8Ilzcf0mDyUT5cDdFwiQC5okbpAyUiWfU99ExPqe+irWW0gn6d4F7GtLyN94Zgce5UFr2hBuUhefzwHEnv1iEvoT222NpCXHHcBmeAHf7LJdRfXdeq4N3M/5fjrOQtWaxY33m8879ODRu+VcgBc+ezvqLyIWUg1JxUjlE5ZrI3qNyNwUblAjc6FXeZSe5MuzH4UMiSaEQCkIBPCdIKUGhMUYCK4gjaFNTanbTU7GIAuJKxcSRC1899E8epSSVUn4lOePf5SSRAo175pxikkgcY8kvhJJA4OiQOiSSB507/KXJJJA89U3ykkgRVHa1rZSa177xMwxoMX3Zgabsz74BMkoyvJaRQp2mrWbjDAfuiDH9I1jeThM4Hdbs1lDRgOe8k6k7ynSXNcrl8r8WCgckkoSByicUkkSjcqlurhjC4pJJPlCvSMwUaSS61RgJJJKYHRNanSSiRrFI2mkkiEjWKRrUkkQkupJJIl//2Q=="/>
          <p:cNvSpPr>
            <a:spLocks noChangeAspect="1" noChangeArrowheads="1"/>
          </p:cNvSpPr>
          <p:nvPr/>
        </p:nvSpPr>
        <p:spPr bwMode="auto">
          <a:xfrm>
            <a:off x="0" y="-830263"/>
            <a:ext cx="2619375" cy="174307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768765" y="560221"/>
            <a:ext cx="2619375" cy="174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23300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Main Idea   </a:t>
            </a:r>
            <a:endParaRPr lang="en-US" dirty="0"/>
          </a:p>
        </p:txBody>
      </p:sp>
      <p:sp>
        <p:nvSpPr>
          <p:cNvPr id="3" name="Content Placeholder 2"/>
          <p:cNvSpPr>
            <a:spLocks noGrp="1"/>
          </p:cNvSpPr>
          <p:nvPr>
            <p:ph sz="quarter" idx="1"/>
          </p:nvPr>
        </p:nvSpPr>
        <p:spPr>
          <a:xfrm>
            <a:off x="1065214" y="1752600"/>
            <a:ext cx="10701670" cy="4229100"/>
          </a:xfrm>
        </p:spPr>
        <p:txBody>
          <a:bodyPr>
            <a:normAutofit/>
          </a:bodyPr>
          <a:lstStyle/>
          <a:p>
            <a:pPr marL="0" indent="0">
              <a:buNone/>
            </a:pPr>
            <a:r>
              <a:rPr lang="en-US" dirty="0" smtClean="0"/>
              <a:t>Follow these steps to determine main idea:</a:t>
            </a:r>
          </a:p>
          <a:p>
            <a:pPr marL="0" indent="0">
              <a:buNone/>
            </a:pPr>
            <a:r>
              <a:rPr lang="en-US" dirty="0" smtClean="0">
                <a:solidFill>
                  <a:schemeClr val="accent1"/>
                </a:solidFill>
              </a:rPr>
              <a:t>1.  </a:t>
            </a:r>
            <a:r>
              <a:rPr lang="en-US" dirty="0" smtClean="0"/>
              <a:t>Identify the details</a:t>
            </a:r>
          </a:p>
          <a:p>
            <a:pPr marL="457200" indent="-457200">
              <a:buAutoNum type="arabicPeriod" startAt="2"/>
            </a:pPr>
            <a:r>
              <a:rPr lang="en-US" dirty="0" smtClean="0"/>
              <a:t>Compare details to determine what they have in common.</a:t>
            </a:r>
          </a:p>
          <a:p>
            <a:pPr marL="457200" indent="-457200">
              <a:buAutoNum type="arabicPeriod" startAt="2"/>
            </a:pPr>
            <a:r>
              <a:rPr lang="en-US" dirty="0" smtClean="0"/>
              <a:t>Use your own words to paraphrase what they have in common.</a:t>
            </a:r>
            <a:endParaRPr lang="en-US" dirty="0"/>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540165" y="307558"/>
            <a:ext cx="2619375" cy="1743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217217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5212" y="304800"/>
            <a:ext cx="10058402" cy="675701"/>
          </a:xfrm>
        </p:spPr>
        <p:txBody>
          <a:bodyPr>
            <a:normAutofit fontScale="90000"/>
          </a:bodyPr>
          <a:lstStyle/>
          <a:p>
            <a:pPr algn="ctr"/>
            <a:r>
              <a:rPr lang="en-US" dirty="0" smtClean="0"/>
              <a:t>Examples of Main Idea in texts</a:t>
            </a:r>
            <a:endParaRPr lang="en-US" dirty="0"/>
          </a:p>
        </p:txBody>
      </p:sp>
      <p:sp>
        <p:nvSpPr>
          <p:cNvPr id="3" name="Content Placeholder 2"/>
          <p:cNvSpPr>
            <a:spLocks noGrp="1"/>
          </p:cNvSpPr>
          <p:nvPr>
            <p:ph sz="quarter" idx="1"/>
          </p:nvPr>
        </p:nvSpPr>
        <p:spPr>
          <a:xfrm>
            <a:off x="1065214" y="1410159"/>
            <a:ext cx="10058400" cy="5447841"/>
          </a:xfrm>
        </p:spPr>
        <p:txBody>
          <a:bodyPr>
            <a:normAutofit/>
          </a:bodyPr>
          <a:lstStyle/>
          <a:p>
            <a:pPr>
              <a:buFont typeface="Courier New" pitchFamily="49" charset="0"/>
              <a:buChar char="o"/>
            </a:pPr>
            <a:r>
              <a:rPr lang="en-US" u="sng" dirty="0" smtClean="0"/>
              <a:t>Identifying paragraph main ideas:</a:t>
            </a:r>
          </a:p>
          <a:p>
            <a:pPr marL="320040" lvl="1" indent="0">
              <a:buNone/>
            </a:pPr>
            <a:r>
              <a:rPr lang="en-US" dirty="0" smtClean="0"/>
              <a:t>1) The sentences are the details.  </a:t>
            </a:r>
          </a:p>
          <a:p>
            <a:pPr marL="320040" lvl="1" indent="0">
              <a:buNone/>
            </a:pPr>
            <a:r>
              <a:rPr lang="en-US" dirty="0" smtClean="0"/>
              <a:t>2) They are compared to determine the main idea, which can be stated as a phrase or a sentence.  </a:t>
            </a:r>
          </a:p>
          <a:p>
            <a:pPr marL="320040" lvl="1" indent="0">
              <a:buNone/>
            </a:pPr>
            <a:r>
              <a:rPr lang="en-US" dirty="0" smtClean="0"/>
              <a:t>3) In many paragraphs, the main idea is stated in the topic sentence, but the main idea may also be </a:t>
            </a:r>
            <a:r>
              <a:rPr lang="en-US" u="sng" dirty="0" smtClean="0"/>
              <a:t>implied</a:t>
            </a:r>
            <a:r>
              <a:rPr lang="en-US" dirty="0" smtClean="0"/>
              <a:t> (suggested, not clearly stated).</a:t>
            </a:r>
          </a:p>
          <a:p>
            <a:pPr lvl="1">
              <a:buFont typeface="Courier New" pitchFamily="49" charset="0"/>
              <a:buChar char="o"/>
            </a:pPr>
            <a:endParaRPr lang="en-US" u="sng" dirty="0" smtClean="0"/>
          </a:p>
          <a:p>
            <a:pPr marL="914400" lvl="1" indent="-457200">
              <a:buAutoNum type="arabicPeriod"/>
            </a:pPr>
            <a:endParaRPr lang="en-US" dirty="0"/>
          </a:p>
        </p:txBody>
      </p:sp>
    </p:spTree>
    <p:extLst>
      <p:ext uri="{BB962C8B-B14F-4D97-AF65-F5344CB8AC3E}">
        <p14:creationId xmlns:p14="http://schemas.microsoft.com/office/powerpoint/2010/main" xmlns="" val="34275225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Goldilocks – remember her?</a:t>
            </a:r>
            <a:endParaRPr lang="en-US" sz="4000" dirty="0"/>
          </a:p>
        </p:txBody>
      </p:sp>
      <p:sp>
        <p:nvSpPr>
          <p:cNvPr id="3" name="Content Placeholder 2"/>
          <p:cNvSpPr>
            <a:spLocks noGrp="1"/>
          </p:cNvSpPr>
          <p:nvPr>
            <p:ph sz="quarter" idx="1"/>
          </p:nvPr>
        </p:nvSpPr>
        <p:spPr/>
        <p:txBody>
          <a:bodyPr>
            <a:normAutofit/>
          </a:bodyPr>
          <a:lstStyle/>
          <a:p>
            <a:endParaRPr lang="en-US" sz="2200" dirty="0" smtClean="0"/>
          </a:p>
          <a:p>
            <a:r>
              <a:rPr lang="en-US" sz="2800" dirty="0" smtClean="0"/>
              <a:t>Students often state a main idea too generally or too specifically, but your goal is to state one that is just right . . . </a:t>
            </a:r>
            <a:r>
              <a:rPr lang="en-US" sz="2800" dirty="0"/>
              <a:t>g</a:t>
            </a:r>
            <a:r>
              <a:rPr lang="en-US" sz="2800" dirty="0" smtClean="0"/>
              <a:t>et it? </a:t>
            </a:r>
          </a:p>
          <a:p>
            <a:endParaRPr lang="en-US" sz="2800" dirty="0"/>
          </a:p>
          <a:p>
            <a:r>
              <a:rPr lang="en-US" sz="2800" dirty="0" smtClean="0"/>
              <a:t>Ask yourself these questions to determine main idea:</a:t>
            </a:r>
          </a:p>
          <a:p>
            <a:pPr lvl="1"/>
            <a:r>
              <a:rPr lang="en-US" sz="2800" dirty="0" smtClean="0"/>
              <a:t>Is my main idea too specific?</a:t>
            </a:r>
          </a:p>
          <a:p>
            <a:pPr lvl="1"/>
            <a:r>
              <a:rPr lang="en-US" sz="2800" dirty="0" smtClean="0"/>
              <a:t>Is my main idea too general?</a:t>
            </a:r>
          </a:p>
          <a:p>
            <a:pPr lvl="1"/>
            <a:r>
              <a:rPr lang="en-US" sz="2800" dirty="0" smtClean="0"/>
              <a:t>How can I change it to make it just right?</a:t>
            </a:r>
          </a:p>
        </p:txBody>
      </p:sp>
      <p:pic>
        <p:nvPicPr>
          <p:cNvPr id="4"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768765" y="240632"/>
            <a:ext cx="2619375" cy="1395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4789142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Categorizing to find main idea</a:t>
            </a:r>
            <a:endParaRPr lang="en-US" dirty="0"/>
          </a:p>
        </p:txBody>
      </p:sp>
      <p:sp>
        <p:nvSpPr>
          <p:cNvPr id="4" name="Content Placeholder 3"/>
          <p:cNvSpPr>
            <a:spLocks noGrp="1"/>
          </p:cNvSpPr>
          <p:nvPr>
            <p:ph sz="quarter" idx="1"/>
          </p:nvPr>
        </p:nvSpPr>
        <p:spPr/>
        <p:txBody>
          <a:bodyPr/>
          <a:lstStyle/>
          <a:p>
            <a:r>
              <a:rPr lang="en-US" dirty="0" smtClean="0"/>
              <a:t>Read the words in the box to the right.</a:t>
            </a:r>
          </a:p>
          <a:p>
            <a:r>
              <a:rPr lang="en-US" dirty="0" smtClean="0"/>
              <a:t>Categorize these words:  how are they connected?</a:t>
            </a:r>
            <a:endParaRPr lang="en-US" dirty="0"/>
          </a:p>
        </p:txBody>
      </p:sp>
      <p:sp>
        <p:nvSpPr>
          <p:cNvPr id="5" name="Content Placeholder 4"/>
          <p:cNvSpPr>
            <a:spLocks noGrp="1"/>
          </p:cNvSpPr>
          <p:nvPr>
            <p:ph sz="quarter" idx="2"/>
          </p:nvPr>
        </p:nvSpPr>
        <p:spPr>
          <a:xfrm>
            <a:off x="6641432" y="1825625"/>
            <a:ext cx="4482182" cy="4187952"/>
          </a:xfrm>
        </p:spPr>
        <p:txBody>
          <a:bodyPr/>
          <a:lstStyle/>
          <a:p>
            <a:pPr marL="0" indent="0">
              <a:buNone/>
            </a:pPr>
            <a:r>
              <a:rPr lang="en-US" dirty="0" smtClean="0"/>
              <a:t>Brother</a:t>
            </a:r>
            <a:r>
              <a:rPr lang="en-US" dirty="0"/>
              <a:t> </a:t>
            </a:r>
            <a:r>
              <a:rPr lang="en-US" dirty="0" smtClean="0"/>
              <a:t>    Aunt</a:t>
            </a:r>
          </a:p>
          <a:p>
            <a:pPr marL="0" indent="0">
              <a:buNone/>
            </a:pPr>
            <a:r>
              <a:rPr lang="en-US" dirty="0" smtClean="0"/>
              <a:t>Sister</a:t>
            </a:r>
            <a:r>
              <a:rPr lang="en-US" dirty="0"/>
              <a:t> </a:t>
            </a:r>
            <a:r>
              <a:rPr lang="en-US" dirty="0" smtClean="0"/>
              <a:t>       Grandfather</a:t>
            </a:r>
          </a:p>
          <a:p>
            <a:pPr marL="0" indent="0">
              <a:buNone/>
            </a:pPr>
            <a:r>
              <a:rPr lang="en-US" dirty="0" smtClean="0"/>
              <a:t>Father	    Uncle</a:t>
            </a:r>
          </a:p>
          <a:p>
            <a:pPr marL="0" indent="0">
              <a:buNone/>
            </a:pPr>
            <a:r>
              <a:rPr lang="en-US" dirty="0" smtClean="0"/>
              <a:t>Mother	    Niece</a:t>
            </a:r>
          </a:p>
          <a:p>
            <a:pPr marL="0" indent="0">
              <a:buNone/>
            </a:pPr>
            <a:r>
              <a:rPr lang="en-US" dirty="0" smtClean="0"/>
              <a:t>Cousin	    Nephew</a:t>
            </a:r>
          </a:p>
        </p:txBody>
      </p:sp>
    </p:spTree>
    <p:extLst>
      <p:ext uri="{BB962C8B-B14F-4D97-AF65-F5344CB8AC3E}">
        <p14:creationId xmlns:p14="http://schemas.microsoft.com/office/powerpoint/2010/main" xmlns="" val="32166338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Categorizing to find main idea</a:t>
            </a:r>
          </a:p>
        </p:txBody>
      </p:sp>
      <p:sp>
        <p:nvSpPr>
          <p:cNvPr id="4" name="Content Placeholder 3"/>
          <p:cNvSpPr>
            <a:spLocks noGrp="1"/>
          </p:cNvSpPr>
          <p:nvPr>
            <p:ph sz="quarter" idx="1"/>
          </p:nvPr>
        </p:nvSpPr>
        <p:spPr/>
        <p:txBody>
          <a:bodyPr/>
          <a:lstStyle/>
          <a:p>
            <a:r>
              <a:rPr lang="en-US" dirty="0"/>
              <a:t>Read the words in the box to the right.</a:t>
            </a:r>
          </a:p>
          <a:p>
            <a:r>
              <a:rPr lang="en-US" dirty="0"/>
              <a:t>Categorize these </a:t>
            </a:r>
            <a:r>
              <a:rPr lang="en-US" dirty="0" smtClean="0"/>
              <a:t>words: how do they fit together?</a:t>
            </a:r>
            <a:endParaRPr lang="en-US" dirty="0"/>
          </a:p>
          <a:p>
            <a:endParaRPr lang="en-US" dirty="0"/>
          </a:p>
        </p:txBody>
      </p:sp>
      <p:sp>
        <p:nvSpPr>
          <p:cNvPr id="5" name="Content Placeholder 4"/>
          <p:cNvSpPr>
            <a:spLocks noGrp="1"/>
          </p:cNvSpPr>
          <p:nvPr>
            <p:ph sz="quarter" idx="2"/>
          </p:nvPr>
        </p:nvSpPr>
        <p:spPr>
          <a:xfrm>
            <a:off x="6833936" y="1825625"/>
            <a:ext cx="4680285" cy="4187952"/>
          </a:xfrm>
        </p:spPr>
        <p:txBody>
          <a:bodyPr/>
          <a:lstStyle/>
          <a:p>
            <a:pPr marL="0" indent="0">
              <a:buNone/>
            </a:pPr>
            <a:r>
              <a:rPr lang="en-US" dirty="0"/>
              <a:t>a</a:t>
            </a:r>
            <a:r>
              <a:rPr lang="en-US" dirty="0" smtClean="0"/>
              <a:t>pple		      banana</a:t>
            </a:r>
          </a:p>
          <a:p>
            <a:pPr marL="0" indent="0">
              <a:buNone/>
            </a:pPr>
            <a:r>
              <a:rPr lang="en-US" dirty="0"/>
              <a:t>d</a:t>
            </a:r>
            <a:r>
              <a:rPr lang="en-US" dirty="0" smtClean="0"/>
              <a:t>onut		      orange</a:t>
            </a:r>
          </a:p>
          <a:p>
            <a:pPr marL="0" indent="0">
              <a:buNone/>
            </a:pPr>
            <a:r>
              <a:rPr lang="en-US" dirty="0"/>
              <a:t>s</a:t>
            </a:r>
            <a:r>
              <a:rPr lang="en-US" dirty="0" smtClean="0"/>
              <a:t>pinach	      	      chocolate</a:t>
            </a:r>
          </a:p>
          <a:p>
            <a:pPr marL="0" indent="0">
              <a:buNone/>
            </a:pPr>
            <a:r>
              <a:rPr lang="en-US" dirty="0"/>
              <a:t>a</a:t>
            </a:r>
            <a:r>
              <a:rPr lang="en-US" dirty="0" smtClean="0"/>
              <a:t>sparagus	      broccoli</a:t>
            </a:r>
          </a:p>
          <a:p>
            <a:pPr marL="0" indent="0">
              <a:buNone/>
            </a:pPr>
            <a:r>
              <a:rPr lang="en-US" dirty="0"/>
              <a:t>g</a:t>
            </a:r>
            <a:r>
              <a:rPr lang="en-US" dirty="0" smtClean="0"/>
              <a:t>rape		      pear</a:t>
            </a:r>
          </a:p>
          <a:p>
            <a:pPr marL="0" indent="0">
              <a:buNone/>
            </a:pPr>
            <a:r>
              <a:rPr lang="en-US" dirty="0"/>
              <a:t>s</a:t>
            </a:r>
            <a:r>
              <a:rPr lang="en-US" dirty="0" smtClean="0"/>
              <a:t>tring bean         </a:t>
            </a:r>
            <a:endParaRPr lang="en-US" dirty="0"/>
          </a:p>
        </p:txBody>
      </p:sp>
    </p:spTree>
    <p:extLst>
      <p:ext uri="{BB962C8B-B14F-4D97-AF65-F5344CB8AC3E}">
        <p14:creationId xmlns:p14="http://schemas.microsoft.com/office/powerpoint/2010/main" xmlns="" val="35174317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categories include . . . </a:t>
            </a:r>
            <a:endParaRPr lang="en-US" dirty="0"/>
          </a:p>
        </p:txBody>
      </p:sp>
      <p:sp>
        <p:nvSpPr>
          <p:cNvPr id="3" name="Content Placeholder 2"/>
          <p:cNvSpPr>
            <a:spLocks noGrp="1"/>
          </p:cNvSpPr>
          <p:nvPr>
            <p:ph sz="quarter" idx="1"/>
          </p:nvPr>
        </p:nvSpPr>
        <p:spPr/>
        <p:txBody>
          <a:bodyPr/>
          <a:lstStyle/>
          <a:p>
            <a:r>
              <a:rPr lang="en-US" dirty="0" smtClean="0"/>
              <a:t>Fruits (apple, banana, grape, orange, pear) and Vegetables (asparagus, broccoli, spinach, string beans)</a:t>
            </a:r>
          </a:p>
          <a:p>
            <a:r>
              <a:rPr lang="en-US" dirty="0" smtClean="0"/>
              <a:t>Green food (broccoli, asparagus, apple, grape, pear)</a:t>
            </a:r>
          </a:p>
          <a:p>
            <a:r>
              <a:rPr lang="en-US" dirty="0" smtClean="0"/>
              <a:t>Round food (apple, donut, grape, orange)</a:t>
            </a:r>
          </a:p>
          <a:p>
            <a:r>
              <a:rPr lang="en-US" dirty="0" smtClean="0"/>
              <a:t>Healthy food (</a:t>
            </a:r>
            <a:r>
              <a:rPr lang="en-US" dirty="0"/>
              <a:t>apple, banana, grape, orange, </a:t>
            </a:r>
            <a:r>
              <a:rPr lang="en-US" dirty="0" smtClean="0"/>
              <a:t>pear, asparagus</a:t>
            </a:r>
            <a:r>
              <a:rPr lang="en-US" dirty="0"/>
              <a:t>, broccoli, spinach, string beans</a:t>
            </a:r>
            <a:r>
              <a:rPr lang="en-US" dirty="0" smtClean="0"/>
              <a:t>)</a:t>
            </a:r>
          </a:p>
          <a:p>
            <a:r>
              <a:rPr lang="en-US" dirty="0" smtClean="0"/>
              <a:t>Unhealthy food (donut, chocolate)</a:t>
            </a:r>
            <a:endParaRPr lang="en-US" dirty="0"/>
          </a:p>
        </p:txBody>
      </p:sp>
    </p:spTree>
    <p:extLst>
      <p:ext uri="{BB962C8B-B14F-4D97-AF65-F5344CB8AC3E}">
        <p14:creationId xmlns:p14="http://schemas.microsoft.com/office/powerpoint/2010/main" xmlns="" val="4361898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Nature Illustration">
      <a:dk1>
        <a:srgbClr val="9A5315"/>
      </a:dk1>
      <a:lt1>
        <a:srgbClr val="FFFFFF"/>
      </a:lt1>
      <a:dk2>
        <a:srgbClr val="000000"/>
      </a:dk2>
      <a:lt2>
        <a:srgbClr val="D1E5F9"/>
      </a:lt2>
      <a:accent1>
        <a:srgbClr val="F3771A"/>
      </a:accent1>
      <a:accent2>
        <a:srgbClr val="8BBEF1"/>
      </a:accent2>
      <a:accent3>
        <a:srgbClr val="6DC025"/>
      </a:accent3>
      <a:accent4>
        <a:srgbClr val="9A5315"/>
      </a:accent4>
      <a:accent5>
        <a:srgbClr val="F1471F"/>
      </a:accent5>
      <a:accent6>
        <a:srgbClr val="DA6FDF"/>
      </a:accent6>
      <a:hlink>
        <a:srgbClr val="6DC025"/>
      </a:hlink>
      <a:folHlink>
        <a:srgbClr val="9A5315"/>
      </a:folHlink>
    </a:clrScheme>
    <a:fontScheme name="Segoe Print">
      <a:majorFont>
        <a:latin typeface="Segoe Print"/>
        <a:ea typeface=""/>
        <a:cs typeface=""/>
      </a:majorFont>
      <a:minorFont>
        <a:latin typeface="Segoe Prin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167F96A-C2ED-4D5B-8EFB-A18C6982D36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Equity</Template>
  <TotalTime>0</TotalTime>
  <Words>702</Words>
  <Application>Microsoft Office PowerPoint</Application>
  <PresentationFormat>Custom</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Introduction to Non-Fiction</vt:lpstr>
      <vt:lpstr>THIEVES: How to preview a non-fiction text</vt:lpstr>
      <vt:lpstr>Key Terms</vt:lpstr>
      <vt:lpstr>Determining Main Idea   </vt:lpstr>
      <vt:lpstr>Examples of Main Idea in texts</vt:lpstr>
      <vt:lpstr>Goldilocks – remember her?</vt:lpstr>
      <vt:lpstr>Categorizing to find main idea</vt:lpstr>
      <vt:lpstr>Categorizing to find main idea</vt:lpstr>
      <vt:lpstr>Possible categories include . . . </vt:lpstr>
      <vt:lpstr>Practice Paragraph #1</vt:lpstr>
      <vt:lpstr>Practice Paragraph #2</vt:lpstr>
      <vt:lpstr>Main Idea/Details Practice</vt:lpstr>
      <vt:lpstr>Summary Sentence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2013-10-07T20:38:08Z</dcterms:created>
  <dcterms:modified xsi:type="dcterms:W3CDTF">2015-10-29T19:40:54Z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TC034313779991</vt:lpwstr>
  </property>
</Properties>
</file>