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7" r:id="rId4"/>
    <p:sldId id="263" r:id="rId5"/>
    <p:sldId id="262" r:id="rId6"/>
    <p:sldId id="268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928968F-347A-4989-8DCE-8B6D3239C1A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E2DEEF3-00FD-4E56-86FB-6F2D304DB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968F-347A-4989-8DCE-8B6D3239C1A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EEF3-00FD-4E56-86FB-6F2D304DB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968F-347A-4989-8DCE-8B6D3239C1A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EEF3-00FD-4E56-86FB-6F2D304DB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968F-347A-4989-8DCE-8B6D3239C1A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EEF3-00FD-4E56-86FB-6F2D304DB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968F-347A-4989-8DCE-8B6D3239C1A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EEF3-00FD-4E56-86FB-6F2D304DB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968F-347A-4989-8DCE-8B6D3239C1A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EEF3-00FD-4E56-86FB-6F2D304DB4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968F-347A-4989-8DCE-8B6D3239C1A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EEF3-00FD-4E56-86FB-6F2D304DB4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968F-347A-4989-8DCE-8B6D3239C1A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EEF3-00FD-4E56-86FB-6F2D304DB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968F-347A-4989-8DCE-8B6D3239C1A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EEF3-00FD-4E56-86FB-6F2D304DB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928968F-347A-4989-8DCE-8B6D3239C1A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E2DEEF3-00FD-4E56-86FB-6F2D304DB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928968F-347A-4989-8DCE-8B6D3239C1A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E2DEEF3-00FD-4E56-86FB-6F2D304DB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928968F-347A-4989-8DCE-8B6D3239C1A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E2DEEF3-00FD-4E56-86FB-6F2D304DB4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Deconstructing </a:t>
            </a:r>
            <a:r>
              <a:rPr lang="en-US" dirty="0" smtClean="0"/>
              <a:t>the “E” in 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your RAW Book to the “Notes”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reminder, write out ACE</a:t>
            </a:r>
          </a:p>
          <a:p>
            <a:pPr lvl="1"/>
            <a:r>
              <a:rPr lang="en-US" dirty="0" smtClean="0"/>
              <a:t>What does each letter stand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0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reader can infer that _______________</a:t>
            </a:r>
          </a:p>
          <a:p>
            <a:r>
              <a:rPr lang="en-US" dirty="0" smtClean="0"/>
              <a:t>What does infer mean?</a:t>
            </a:r>
          </a:p>
          <a:p>
            <a:pPr lvl="1"/>
            <a:r>
              <a:rPr lang="en-US" dirty="0" smtClean="0"/>
              <a:t>To conclude based on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9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Humpty Dumpty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Humpty Dumpty sat on a wall,</a:t>
            </a:r>
          </a:p>
          <a:p>
            <a:pPr marL="0" indent="0">
              <a:buNone/>
            </a:pPr>
            <a:r>
              <a:rPr lang="en-US" dirty="0"/>
              <a:t>Humpty Dumpty had a great fall;</a:t>
            </a:r>
          </a:p>
          <a:p>
            <a:pPr marL="0" indent="0">
              <a:buNone/>
            </a:pPr>
            <a:r>
              <a:rPr lang="en-US" dirty="0"/>
              <a:t>All the king's horses and all the king's men</a:t>
            </a:r>
          </a:p>
          <a:p>
            <a:pPr marL="0" indent="0">
              <a:buNone/>
            </a:pPr>
            <a:r>
              <a:rPr lang="en-US" dirty="0"/>
              <a:t>Couldn't put Humpty together again.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7400"/>
            <a:ext cx="3180644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76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did the king’s men and horses try to repair Humpty Dumpty?</a:t>
            </a:r>
          </a:p>
          <a:p>
            <a:pPr lvl="1"/>
            <a:r>
              <a:rPr lang="en-US" dirty="0" smtClean="0"/>
              <a:t>The king’s men and horses tried to repair Humpty Dumpty because he was broken. After he “had a great fall,” “all of the king’s horses and all of the king’s men tried to put [him] together again.” The reader can infer that all of the men and horses cared for him as a community because the writer uses the word “all” and they collectively served the same 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79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Hickory, </a:t>
            </a:r>
            <a:r>
              <a:rPr lang="en-US" dirty="0" err="1"/>
              <a:t>dickory</a:t>
            </a:r>
            <a:r>
              <a:rPr lang="en-US" dirty="0"/>
              <a:t>, dock.</a:t>
            </a:r>
          </a:p>
          <a:p>
            <a:pPr marL="0" indent="0">
              <a:buNone/>
            </a:pPr>
            <a:r>
              <a:rPr lang="en-US" dirty="0"/>
              <a:t>The mouse ran up the clock.</a:t>
            </a:r>
          </a:p>
          <a:p>
            <a:pPr marL="0" indent="0">
              <a:buNone/>
            </a:pPr>
            <a:r>
              <a:rPr lang="en-US" dirty="0"/>
              <a:t>The clock struck one,</a:t>
            </a:r>
          </a:p>
          <a:p>
            <a:pPr marL="0" indent="0">
              <a:buNone/>
            </a:pPr>
            <a:r>
              <a:rPr lang="en-US" dirty="0"/>
              <a:t>The mouse ran down,</a:t>
            </a:r>
          </a:p>
          <a:p>
            <a:pPr marL="0" indent="0">
              <a:buNone/>
            </a:pPr>
            <a:r>
              <a:rPr lang="en-US" dirty="0"/>
              <a:t>Hickory, </a:t>
            </a:r>
            <a:r>
              <a:rPr lang="en-US" dirty="0" err="1"/>
              <a:t>dickory</a:t>
            </a:r>
            <a:r>
              <a:rPr lang="en-US" dirty="0"/>
              <a:t>, dock.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Why did the mouse run down the clock?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545" y="3200400"/>
            <a:ext cx="2579255" cy="193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556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reader can infer that…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what the text doesn’t say explicitly</a:t>
            </a:r>
          </a:p>
          <a:p>
            <a:r>
              <a:rPr lang="en-US" dirty="0" smtClean="0"/>
              <a:t>Read between the lines</a:t>
            </a:r>
          </a:p>
          <a:p>
            <a:r>
              <a:rPr lang="en-US" dirty="0" smtClean="0"/>
              <a:t>Because you’re a good, insightful reader, what can you tell based on what the author’s saying?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99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212</TotalTime>
  <Words>252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Deconstructing the “E” in ACE</vt:lpstr>
      <vt:lpstr>Open your RAW Book to the “Notes” section</vt:lpstr>
      <vt:lpstr>E- Explanation</vt:lpstr>
      <vt:lpstr>Humpty Dumpty</vt:lpstr>
      <vt:lpstr>Inferring Example</vt:lpstr>
      <vt:lpstr>Now you try one</vt:lpstr>
      <vt:lpstr>The reader can infer that…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Deconstructing Fiction</dc:title>
  <dc:creator>Windows User</dc:creator>
  <cp:lastModifiedBy>Windows User</cp:lastModifiedBy>
  <cp:revision>5</cp:revision>
  <dcterms:created xsi:type="dcterms:W3CDTF">2015-02-03T00:25:58Z</dcterms:created>
  <dcterms:modified xsi:type="dcterms:W3CDTF">2015-03-09T17:05:48Z</dcterms:modified>
</cp:coreProperties>
</file>