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317" r:id="rId6"/>
    <p:sldId id="305" r:id="rId7"/>
    <p:sldId id="308" r:id="rId8"/>
    <p:sldId id="310" r:id="rId9"/>
    <p:sldId id="307" r:id="rId10"/>
    <p:sldId id="318" r:id="rId11"/>
    <p:sldId id="268" r:id="rId12"/>
    <p:sldId id="285" r:id="rId13"/>
    <p:sldId id="316" r:id="rId14"/>
    <p:sldId id="295" r:id="rId15"/>
    <p:sldId id="29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66FF"/>
    <a:srgbClr val="00FF00"/>
    <a:srgbClr val="0000FF"/>
    <a:srgbClr val="FF99FF"/>
    <a:srgbClr val="00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54" autoAdjust="0"/>
    <p:restoredTop sz="94660"/>
  </p:normalViewPr>
  <p:slideViewPr>
    <p:cSldViewPr>
      <p:cViewPr>
        <p:scale>
          <a:sx n="40" d="100"/>
          <a:sy n="40" d="100"/>
        </p:scale>
        <p:origin x="-282" y="-2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5F27D6-F229-48D3-8CCA-673DEFB88FAF}" type="datetimeFigureOut">
              <a:rPr lang="en-US" smtClean="0"/>
              <a:pPr/>
              <a:t>8/31/2015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B0E72-D6E9-4F0D-930B-4EBF6AD9F93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5F27D6-F229-48D3-8CCA-673DEFB88FAF}" type="datetimeFigureOut">
              <a:rPr lang="en-US" smtClean="0"/>
              <a:pPr/>
              <a:t>8/31/2015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B0E72-D6E9-4F0D-930B-4EBF6AD9F93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5F27D6-F229-48D3-8CCA-673DEFB88FAF}" type="datetimeFigureOut">
              <a:rPr lang="en-US" smtClean="0"/>
              <a:pPr/>
              <a:t>8/31/2015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B0E72-D6E9-4F0D-930B-4EBF6AD9F93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5F27D6-F229-48D3-8CCA-673DEFB88FAF}" type="datetimeFigureOut">
              <a:rPr lang="en-US" smtClean="0"/>
              <a:pPr/>
              <a:t>8/31/2015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B0E72-D6E9-4F0D-930B-4EBF6AD9F93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5F27D6-F229-48D3-8CCA-673DEFB88FAF}" type="datetimeFigureOut">
              <a:rPr lang="en-US" smtClean="0"/>
              <a:pPr/>
              <a:t>8/31/2015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B0E72-D6E9-4F0D-930B-4EBF6AD9F93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5F27D6-F229-48D3-8CCA-673DEFB88FAF}" type="datetimeFigureOut">
              <a:rPr lang="en-US" smtClean="0"/>
              <a:pPr/>
              <a:t>8/31/2015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6B0E72-D6E9-4F0D-930B-4EBF6AD9F93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5F27D6-F229-48D3-8CCA-673DEFB88FAF}" type="datetimeFigureOut">
              <a:rPr lang="en-US" smtClean="0"/>
              <a:pPr/>
              <a:t>8/31/2015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6B0E72-D6E9-4F0D-930B-4EBF6AD9F93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5F27D6-F229-48D3-8CCA-673DEFB88FAF}" type="datetimeFigureOut">
              <a:rPr lang="en-US" smtClean="0"/>
              <a:pPr/>
              <a:t>8/31/2015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6B0E72-D6E9-4F0D-930B-4EBF6AD9F93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5F27D6-F229-48D3-8CCA-673DEFB88FAF}" type="datetimeFigureOut">
              <a:rPr lang="en-US" smtClean="0"/>
              <a:pPr/>
              <a:t>8/31/2015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6B0E72-D6E9-4F0D-930B-4EBF6AD9F93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5F27D6-F229-48D3-8CCA-673DEFB88FAF}" type="datetimeFigureOut">
              <a:rPr lang="en-US" smtClean="0"/>
              <a:pPr/>
              <a:t>8/31/2015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6B0E72-D6E9-4F0D-930B-4EBF6AD9F93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5F27D6-F229-48D3-8CCA-673DEFB88FAF}" type="datetimeFigureOut">
              <a:rPr lang="en-US" smtClean="0"/>
              <a:pPr/>
              <a:t>8/31/2015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6B0E72-D6E9-4F0D-930B-4EBF6AD9F93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5F27D6-F229-48D3-8CCA-673DEFB88FAF}" type="datetimeFigureOut">
              <a:rPr lang="en-US" smtClean="0"/>
              <a:pPr/>
              <a:t>8/31/2015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6B0E72-D6E9-4F0D-930B-4EBF6AD9F93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merriam-webster.com/dictionary/discourse%5b1%5d"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bing.com/images/search?q=stick+figure&amp;view=detail&amp;id=130D5183CCC3BAEBAC95BC45AD734E97E18E5E81&amp;first=0&amp;qpvt=stick+figure&amp;FORM=IDFRI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764" y="648711"/>
            <a:ext cx="8229600" cy="1143000"/>
          </a:xfrm>
        </p:spPr>
        <p:txBody>
          <a:bodyPr>
            <a:normAutofit/>
          </a:bodyPr>
          <a:lstStyle/>
          <a:p>
            <a:r>
              <a:rPr lang="en-US" sz="5400" dirty="0" smtClean="0"/>
              <a:t>Writing an Expository Essay</a:t>
            </a:r>
            <a:endParaRPr lang="en-US" sz="5400" dirty="0"/>
          </a:p>
        </p:txBody>
      </p:sp>
      <p:pic>
        <p:nvPicPr>
          <p:cNvPr id="1026" name="Picture 2" descr="C:\Users\b0001285\AppData\Local\Microsoft\Windows\Temporary Internet Files\Content.IE5\EOPD7J5X\MC900440428[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895600" y="2286000"/>
            <a:ext cx="3111632" cy="32766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0"/>
            <a:ext cx="8229600" cy="1143000"/>
          </a:xfrm>
        </p:spPr>
        <p:txBody>
          <a:bodyPr>
            <a:normAutofit fontScale="90000"/>
          </a:bodyPr>
          <a:lstStyle/>
          <a:p>
            <a:r>
              <a:rPr lang="en-US" dirty="0" smtClean="0"/>
              <a:t>Discussion of the </a:t>
            </a:r>
            <a:br>
              <a:rPr lang="en-US" dirty="0" smtClean="0"/>
            </a:br>
            <a:r>
              <a:rPr lang="en-US" dirty="0" smtClean="0"/>
              <a:t>STAAR Expository Rubric</a:t>
            </a:r>
            <a:br>
              <a:rPr lang="en-US" dirty="0" smtClean="0"/>
            </a:br>
            <a:r>
              <a:rPr lang="en-US" dirty="0" smtClean="0"/>
              <a:t>__________________________</a:t>
            </a:r>
            <a:br>
              <a:rPr lang="en-US" dirty="0" smtClean="0"/>
            </a:br>
            <a:r>
              <a:rPr lang="en-US" dirty="0"/>
              <a:t/>
            </a:r>
            <a:br>
              <a:rPr lang="en-US" dirty="0"/>
            </a:br>
            <a:r>
              <a:rPr lang="en-US" dirty="0" smtClean="0"/>
              <a:t>Let’s study the rubric together</a:t>
            </a:r>
            <a:endParaRPr lang="en-US" dirty="0"/>
          </a:p>
        </p:txBody>
      </p:sp>
      <p:sp>
        <p:nvSpPr>
          <p:cNvPr id="4" name="TextBox 3"/>
          <p:cNvSpPr txBox="1"/>
          <p:nvPr/>
        </p:nvSpPr>
        <p:spPr>
          <a:xfrm rot="20477981">
            <a:off x="764728" y="521177"/>
            <a:ext cx="1143000" cy="1631216"/>
          </a:xfrm>
          <a:prstGeom prst="rect">
            <a:avLst/>
          </a:prstGeom>
          <a:noFill/>
        </p:spPr>
        <p:txBody>
          <a:bodyPr wrap="square" rtlCol="0">
            <a:spAutoFit/>
          </a:bodyPr>
          <a:lstStyle/>
          <a:p>
            <a:r>
              <a:rPr lang="en-US" sz="10000" dirty="0" smtClean="0"/>
              <a:t>1</a:t>
            </a:r>
            <a:endParaRPr lang="en-US" sz="10000" dirty="0"/>
          </a:p>
        </p:txBody>
      </p:sp>
      <p:sp>
        <p:nvSpPr>
          <p:cNvPr id="5" name="TextBox 4"/>
          <p:cNvSpPr txBox="1"/>
          <p:nvPr/>
        </p:nvSpPr>
        <p:spPr>
          <a:xfrm rot="897854">
            <a:off x="7762745" y="521177"/>
            <a:ext cx="1143000" cy="1631216"/>
          </a:xfrm>
          <a:prstGeom prst="rect">
            <a:avLst/>
          </a:prstGeom>
          <a:noFill/>
        </p:spPr>
        <p:txBody>
          <a:bodyPr wrap="square" rtlCol="0">
            <a:spAutoFit/>
          </a:bodyPr>
          <a:lstStyle/>
          <a:p>
            <a:r>
              <a:rPr lang="en-US" sz="10000" dirty="0"/>
              <a:t>2</a:t>
            </a:r>
          </a:p>
        </p:txBody>
      </p:sp>
      <p:sp>
        <p:nvSpPr>
          <p:cNvPr id="6" name="TextBox 5"/>
          <p:cNvSpPr txBox="1"/>
          <p:nvPr/>
        </p:nvSpPr>
        <p:spPr>
          <a:xfrm rot="20477981">
            <a:off x="673937" y="4788376"/>
            <a:ext cx="1143000" cy="1631216"/>
          </a:xfrm>
          <a:prstGeom prst="rect">
            <a:avLst/>
          </a:prstGeom>
          <a:noFill/>
        </p:spPr>
        <p:txBody>
          <a:bodyPr wrap="square" rtlCol="0">
            <a:spAutoFit/>
          </a:bodyPr>
          <a:lstStyle/>
          <a:p>
            <a:r>
              <a:rPr lang="en-US" sz="10000" dirty="0"/>
              <a:t>3</a:t>
            </a:r>
          </a:p>
        </p:txBody>
      </p:sp>
      <p:sp>
        <p:nvSpPr>
          <p:cNvPr id="7" name="TextBox 6"/>
          <p:cNvSpPr txBox="1"/>
          <p:nvPr/>
        </p:nvSpPr>
        <p:spPr>
          <a:xfrm rot="897854">
            <a:off x="7658822" y="4615711"/>
            <a:ext cx="1143000" cy="1631216"/>
          </a:xfrm>
          <a:prstGeom prst="rect">
            <a:avLst/>
          </a:prstGeom>
          <a:noFill/>
        </p:spPr>
        <p:txBody>
          <a:bodyPr wrap="square" rtlCol="0">
            <a:spAutoFit/>
          </a:bodyPr>
          <a:lstStyle/>
          <a:p>
            <a:r>
              <a:rPr lang="en-US" sz="10000" dirty="0" smtClean="0"/>
              <a:t>4</a:t>
            </a:r>
            <a:endParaRPr lang="en-US" sz="10000" dirty="0"/>
          </a:p>
        </p:txBody>
      </p:sp>
    </p:spTree>
    <p:extLst>
      <p:ext uri="{BB962C8B-B14F-4D97-AF65-F5344CB8AC3E}">
        <p14:creationId xmlns:p14="http://schemas.microsoft.com/office/powerpoint/2010/main" xmlns="" val="26003467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5257800" cy="6858000"/>
          </a:xfrm>
        </p:spPr>
        <p:txBody>
          <a:bodyPr>
            <a:normAutofit/>
          </a:bodyPr>
          <a:lstStyle/>
          <a:p>
            <a:r>
              <a:rPr lang="en-US" sz="8800" b="1" dirty="0" smtClean="0"/>
              <a:t>Time for YOU</a:t>
            </a:r>
            <a:br>
              <a:rPr lang="en-US" sz="8800" b="1" dirty="0" smtClean="0"/>
            </a:br>
            <a:r>
              <a:rPr lang="en-US" sz="8800" b="1" dirty="0" smtClean="0"/>
              <a:t>to be the </a:t>
            </a:r>
            <a:br>
              <a:rPr lang="en-US" sz="8800" b="1" dirty="0" smtClean="0"/>
            </a:br>
            <a:r>
              <a:rPr lang="en-US" sz="8800" b="1" dirty="0" smtClean="0"/>
              <a:t>STAAR GRADER!</a:t>
            </a:r>
            <a:endParaRPr lang="en-US" sz="8800" b="1" dirty="0"/>
          </a:p>
        </p:txBody>
      </p:sp>
      <p:pic>
        <p:nvPicPr>
          <p:cNvPr id="1026" name="Picture 2" descr="C:\Users\E134394\AppData\Local\Microsoft\Windows\Temporary Internet Files\Content.IE5\J75H2M91\1080px-Brazil_featured_star.svg[1].png"/>
          <p:cNvPicPr>
            <a:picLocks noChangeAspect="1" noChangeArrowheads="1"/>
          </p:cNvPicPr>
          <p:nvPr/>
        </p:nvPicPr>
        <p:blipFill>
          <a:blip r:embed="rId2" cstate="print"/>
          <a:srcRect/>
          <a:stretch>
            <a:fillRect/>
          </a:stretch>
        </p:blipFill>
        <p:spPr bwMode="auto">
          <a:xfrm>
            <a:off x="4816475" y="1295400"/>
            <a:ext cx="4327525" cy="4103135"/>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0" y="838200"/>
            <a:ext cx="91440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ctr" defTabSz="914400" rtl="0" eaLnBrk="1" fontAlgn="base" latinLnBrk="0" hangingPunct="1">
              <a:lnSpc>
                <a:spcPct val="100000"/>
              </a:lnSpc>
              <a:spcBef>
                <a:spcPct val="0"/>
              </a:spcBef>
              <a:spcAft>
                <a:spcPct val="0"/>
              </a:spcAft>
              <a:buClrTx/>
              <a:buSzTx/>
              <a:buFontTx/>
              <a:buNone/>
              <a:tabLst/>
            </a:pPr>
            <a:r>
              <a:rPr kumimoji="0" lang="en-US" sz="5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What would you rate this essay?</a:t>
            </a:r>
            <a:endParaRPr kumimoji="0" lang="en-US" sz="5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TextBox 9"/>
          <p:cNvSpPr txBox="1"/>
          <p:nvPr/>
        </p:nvSpPr>
        <p:spPr>
          <a:xfrm>
            <a:off x="914400" y="2819400"/>
            <a:ext cx="1143000" cy="2400657"/>
          </a:xfrm>
          <a:prstGeom prst="rect">
            <a:avLst/>
          </a:prstGeom>
          <a:noFill/>
        </p:spPr>
        <p:txBody>
          <a:bodyPr wrap="square" rtlCol="0">
            <a:spAutoFit/>
          </a:bodyPr>
          <a:lstStyle/>
          <a:p>
            <a:r>
              <a:rPr lang="en-US" sz="15000" dirty="0" smtClean="0"/>
              <a:t>1</a:t>
            </a:r>
            <a:endParaRPr lang="en-US" sz="15000" dirty="0"/>
          </a:p>
        </p:txBody>
      </p:sp>
      <p:sp>
        <p:nvSpPr>
          <p:cNvPr id="16" name="TextBox 15"/>
          <p:cNvSpPr txBox="1"/>
          <p:nvPr/>
        </p:nvSpPr>
        <p:spPr>
          <a:xfrm>
            <a:off x="2971800" y="2819400"/>
            <a:ext cx="1143000" cy="2400657"/>
          </a:xfrm>
          <a:prstGeom prst="rect">
            <a:avLst/>
          </a:prstGeom>
          <a:noFill/>
        </p:spPr>
        <p:txBody>
          <a:bodyPr wrap="square" rtlCol="0">
            <a:spAutoFit/>
          </a:bodyPr>
          <a:lstStyle/>
          <a:p>
            <a:r>
              <a:rPr lang="en-US" sz="15000" dirty="0" smtClean="0"/>
              <a:t>2</a:t>
            </a:r>
            <a:endParaRPr lang="en-US" sz="15000" dirty="0"/>
          </a:p>
        </p:txBody>
      </p:sp>
      <p:sp>
        <p:nvSpPr>
          <p:cNvPr id="17" name="TextBox 16"/>
          <p:cNvSpPr txBox="1"/>
          <p:nvPr/>
        </p:nvSpPr>
        <p:spPr>
          <a:xfrm>
            <a:off x="5181600" y="2819400"/>
            <a:ext cx="1143000" cy="2400657"/>
          </a:xfrm>
          <a:prstGeom prst="rect">
            <a:avLst/>
          </a:prstGeom>
          <a:noFill/>
        </p:spPr>
        <p:txBody>
          <a:bodyPr wrap="square" rtlCol="0">
            <a:spAutoFit/>
          </a:bodyPr>
          <a:lstStyle/>
          <a:p>
            <a:r>
              <a:rPr lang="en-US" sz="15000" dirty="0" smtClean="0"/>
              <a:t>3</a:t>
            </a:r>
            <a:endParaRPr lang="en-US" sz="15000" dirty="0"/>
          </a:p>
        </p:txBody>
      </p:sp>
      <p:sp>
        <p:nvSpPr>
          <p:cNvPr id="18" name="TextBox 17"/>
          <p:cNvSpPr txBox="1"/>
          <p:nvPr/>
        </p:nvSpPr>
        <p:spPr>
          <a:xfrm>
            <a:off x="7086600" y="2819400"/>
            <a:ext cx="1143000" cy="2400657"/>
          </a:xfrm>
          <a:prstGeom prst="rect">
            <a:avLst/>
          </a:prstGeom>
          <a:noFill/>
        </p:spPr>
        <p:txBody>
          <a:bodyPr wrap="square" rtlCol="0">
            <a:spAutoFit/>
          </a:bodyPr>
          <a:lstStyle/>
          <a:p>
            <a:r>
              <a:rPr lang="en-US" sz="15000" dirty="0" smtClean="0"/>
              <a:t>4</a:t>
            </a:r>
            <a:endParaRPr lang="en-US" sz="15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grpId="1"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0" fill="hold"/>
                                        <p:tgtEl>
                                          <p:spTgt spid="10"/>
                                        </p:tgtEl>
                                        <p:attrNameLst>
                                          <p:attrName>ppt_w</p:attrName>
                                        </p:attrNameLst>
                                      </p:cBhvr>
                                      <p:tavLst>
                                        <p:tav tm="0" fmla="#ppt_w*sin(2.5*pi*$)">
                                          <p:val>
                                            <p:fltVal val="0"/>
                                          </p:val>
                                        </p:tav>
                                        <p:tav tm="100000">
                                          <p:val>
                                            <p:fltVal val="1"/>
                                          </p:val>
                                        </p:tav>
                                      </p:tavLst>
                                    </p:anim>
                                    <p:anim calcmode="lin" valueType="num">
                                      <p:cBhvr>
                                        <p:cTn id="8" dur="5000" fill="hold"/>
                                        <p:tgtEl>
                                          <p:spTgt spid="10"/>
                                        </p:tgtEl>
                                        <p:attrNameLst>
                                          <p:attrName>ppt_h</p:attrName>
                                        </p:attrNameLst>
                                      </p:cBhvr>
                                      <p:tavLst>
                                        <p:tav tm="0">
                                          <p:val>
                                            <p:strVal val="#ppt_h"/>
                                          </p:val>
                                        </p:tav>
                                        <p:tav tm="100000">
                                          <p:val>
                                            <p:strVal val="#ppt_h"/>
                                          </p:val>
                                        </p:tav>
                                      </p:tavLst>
                                    </p:anim>
                                  </p:childTnLst>
                                </p:cTn>
                              </p:par>
                              <p:par>
                                <p:cTn id="9" presetID="19" presetClass="entr" presetSubtype="1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5000" fill="hold"/>
                                        <p:tgtEl>
                                          <p:spTgt spid="16"/>
                                        </p:tgtEl>
                                        <p:attrNameLst>
                                          <p:attrName>ppt_w</p:attrName>
                                        </p:attrNameLst>
                                      </p:cBhvr>
                                      <p:tavLst>
                                        <p:tav tm="0" fmla="#ppt_w*sin(2.5*pi*$)">
                                          <p:val>
                                            <p:fltVal val="0"/>
                                          </p:val>
                                        </p:tav>
                                        <p:tav tm="100000">
                                          <p:val>
                                            <p:fltVal val="1"/>
                                          </p:val>
                                        </p:tav>
                                      </p:tavLst>
                                    </p:anim>
                                    <p:anim calcmode="lin" valueType="num">
                                      <p:cBhvr>
                                        <p:cTn id="12" dur="5000" fill="hold"/>
                                        <p:tgtEl>
                                          <p:spTgt spid="16"/>
                                        </p:tgtEl>
                                        <p:attrNameLst>
                                          <p:attrName>ppt_h</p:attrName>
                                        </p:attrNameLst>
                                      </p:cBhvr>
                                      <p:tavLst>
                                        <p:tav tm="0">
                                          <p:val>
                                            <p:strVal val="#ppt_h"/>
                                          </p:val>
                                        </p:tav>
                                        <p:tav tm="100000">
                                          <p:val>
                                            <p:strVal val="#ppt_h"/>
                                          </p:val>
                                        </p:tav>
                                      </p:tavLst>
                                    </p:anim>
                                  </p:childTnLst>
                                </p:cTn>
                              </p:par>
                              <p:par>
                                <p:cTn id="13" presetID="19" presetClass="entr" presetSubtype="1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p:cTn id="15" dur="5000" fill="hold"/>
                                        <p:tgtEl>
                                          <p:spTgt spid="17"/>
                                        </p:tgtEl>
                                        <p:attrNameLst>
                                          <p:attrName>ppt_w</p:attrName>
                                        </p:attrNameLst>
                                      </p:cBhvr>
                                      <p:tavLst>
                                        <p:tav tm="0" fmla="#ppt_w*sin(2.5*pi*$)">
                                          <p:val>
                                            <p:fltVal val="0"/>
                                          </p:val>
                                        </p:tav>
                                        <p:tav tm="100000">
                                          <p:val>
                                            <p:fltVal val="1"/>
                                          </p:val>
                                        </p:tav>
                                      </p:tavLst>
                                    </p:anim>
                                    <p:anim calcmode="lin" valueType="num">
                                      <p:cBhvr>
                                        <p:cTn id="16" dur="5000" fill="hold"/>
                                        <p:tgtEl>
                                          <p:spTgt spid="17"/>
                                        </p:tgtEl>
                                        <p:attrNameLst>
                                          <p:attrName>ppt_h</p:attrName>
                                        </p:attrNameLst>
                                      </p:cBhvr>
                                      <p:tavLst>
                                        <p:tav tm="0">
                                          <p:val>
                                            <p:strVal val="#ppt_h"/>
                                          </p:val>
                                        </p:tav>
                                        <p:tav tm="100000">
                                          <p:val>
                                            <p:strVal val="#ppt_h"/>
                                          </p:val>
                                        </p:tav>
                                      </p:tavLst>
                                    </p:anim>
                                  </p:childTnLst>
                                </p:cTn>
                              </p:par>
                              <p:par>
                                <p:cTn id="17" presetID="19" presetClass="entr" presetSubtype="1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p:cTn id="19" dur="5000" fill="hold"/>
                                        <p:tgtEl>
                                          <p:spTgt spid="18"/>
                                        </p:tgtEl>
                                        <p:attrNameLst>
                                          <p:attrName>ppt_w</p:attrName>
                                        </p:attrNameLst>
                                      </p:cBhvr>
                                      <p:tavLst>
                                        <p:tav tm="0" fmla="#ppt_w*sin(2.5*pi*$)">
                                          <p:val>
                                            <p:fltVal val="0"/>
                                          </p:val>
                                        </p:tav>
                                        <p:tav tm="100000">
                                          <p:val>
                                            <p:fltVal val="1"/>
                                          </p:val>
                                        </p:tav>
                                      </p:tavLst>
                                    </p:anim>
                                    <p:anim calcmode="lin" valueType="num">
                                      <p:cBhvr>
                                        <p:cTn id="20" dur="5000" fill="hold"/>
                                        <p:tgtEl>
                                          <p:spTgt spid="1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1"/>
      <p:bldP spid="16" grpId="0"/>
      <p:bldP spid="17"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Merriam Webster’s Dictionary defines an expository essay as…</a:t>
            </a:r>
            <a:endParaRPr lang="en-US" dirty="0"/>
          </a:p>
        </p:txBody>
      </p:sp>
      <p:sp>
        <p:nvSpPr>
          <p:cNvPr id="3" name="Rectangle 2"/>
          <p:cNvSpPr/>
          <p:nvPr/>
        </p:nvSpPr>
        <p:spPr>
          <a:xfrm>
            <a:off x="1066800" y="2743200"/>
            <a:ext cx="6934200" cy="1754326"/>
          </a:xfrm>
          <a:prstGeom prst="rect">
            <a:avLst/>
          </a:prstGeom>
        </p:spPr>
        <p:txBody>
          <a:bodyPr wrap="square">
            <a:spAutoFit/>
          </a:bodyPr>
          <a:lstStyle/>
          <a:p>
            <a:r>
              <a:rPr lang="en-US" sz="3600" dirty="0"/>
              <a:t>a </a:t>
            </a:r>
            <a:r>
              <a:rPr lang="en-US" sz="3600" dirty="0" smtClean="0">
                <a:hlinkClick r:id="rId2" action="ppaction://hlinkfile"/>
              </a:rPr>
              <a:t>discourse</a:t>
            </a:r>
            <a:r>
              <a:rPr lang="en-US" sz="3600" dirty="0" smtClean="0"/>
              <a:t> </a:t>
            </a:r>
            <a:r>
              <a:rPr lang="en-US" sz="3600" dirty="0"/>
              <a:t>or an </a:t>
            </a:r>
            <a:r>
              <a:rPr lang="en-US" sz="3600" dirty="0" smtClean="0"/>
              <a:t>example designed </a:t>
            </a:r>
            <a:r>
              <a:rPr lang="en-US" sz="3600" dirty="0"/>
              <a:t>to convey information or explain what is difficult to understand </a:t>
            </a:r>
          </a:p>
        </p:txBody>
      </p:sp>
      <p:sp>
        <p:nvSpPr>
          <p:cNvPr id="4" name="Rectangle 3"/>
          <p:cNvSpPr/>
          <p:nvPr/>
        </p:nvSpPr>
        <p:spPr>
          <a:xfrm>
            <a:off x="1066800" y="1868269"/>
            <a:ext cx="7543800" cy="707886"/>
          </a:xfrm>
          <a:prstGeom prst="rect">
            <a:avLst/>
          </a:prstGeom>
        </p:spPr>
        <p:txBody>
          <a:bodyPr wrap="square">
            <a:spAutoFit/>
          </a:bodyPr>
          <a:lstStyle/>
          <a:p>
            <a:r>
              <a:rPr lang="en-US" sz="4000" dirty="0" err="1" smtClean="0"/>
              <a:t>ex·po·si·tion</a:t>
            </a:r>
            <a:r>
              <a:rPr lang="en-US" sz="4000" dirty="0" smtClean="0"/>
              <a:t> (noun)</a:t>
            </a:r>
            <a:endParaRPr lang="en-US" sz="4000" dirty="0"/>
          </a:p>
        </p:txBody>
      </p:sp>
    </p:spTree>
    <p:extLst>
      <p:ext uri="{BB962C8B-B14F-4D97-AF65-F5344CB8AC3E}">
        <p14:creationId xmlns:p14="http://schemas.microsoft.com/office/powerpoint/2010/main" xmlns="" val="34143893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Expository Writing</a:t>
            </a:r>
            <a:endParaRPr lang="en-US" dirty="0"/>
          </a:p>
        </p:txBody>
      </p:sp>
      <p:sp>
        <p:nvSpPr>
          <p:cNvPr id="5" name="Rectangle 4"/>
          <p:cNvSpPr/>
          <p:nvPr/>
        </p:nvSpPr>
        <p:spPr>
          <a:xfrm>
            <a:off x="152400" y="533400"/>
            <a:ext cx="8763000" cy="5189113"/>
          </a:xfrm>
          <a:prstGeom prst="rect">
            <a:avLst/>
          </a:prstGeom>
        </p:spPr>
        <p:txBody>
          <a:bodyPr wrap="square">
            <a:spAutoFit/>
          </a:bodyPr>
          <a:lstStyle/>
          <a:p>
            <a:pPr>
              <a:lnSpc>
                <a:spcPct val="115000"/>
              </a:lnSpc>
            </a:pPr>
            <a:endParaRPr lang="en-US" dirty="0" smtClean="0">
              <a:latin typeface="Century Gothic"/>
              <a:ea typeface="Times New Roman"/>
              <a:cs typeface="Times New Roman"/>
            </a:endParaRPr>
          </a:p>
          <a:p>
            <a:pPr>
              <a:lnSpc>
                <a:spcPct val="115000"/>
              </a:lnSpc>
            </a:pPr>
            <a:endParaRPr lang="en-US" dirty="0">
              <a:latin typeface="Century Gothic"/>
              <a:ea typeface="Times New Roman"/>
              <a:cs typeface="Times New Roman"/>
            </a:endParaRPr>
          </a:p>
          <a:p>
            <a:pPr>
              <a:lnSpc>
                <a:spcPct val="115000"/>
              </a:lnSpc>
            </a:pPr>
            <a:endParaRPr lang="en-US" dirty="0" smtClean="0">
              <a:latin typeface="Century Gothic"/>
              <a:ea typeface="Times New Roman"/>
              <a:cs typeface="Times New Roman"/>
            </a:endParaRPr>
          </a:p>
          <a:p>
            <a:pPr>
              <a:lnSpc>
                <a:spcPct val="115000"/>
              </a:lnSpc>
            </a:pPr>
            <a:endParaRPr lang="en-US" dirty="0">
              <a:latin typeface="Century Gothic"/>
              <a:ea typeface="Times New Roman"/>
              <a:cs typeface="Times New Roman"/>
            </a:endParaRPr>
          </a:p>
          <a:p>
            <a:pPr>
              <a:lnSpc>
                <a:spcPct val="115000"/>
              </a:lnSpc>
            </a:pPr>
            <a:endParaRPr lang="en-US" dirty="0" smtClean="0">
              <a:latin typeface="Century Gothic"/>
              <a:ea typeface="Times New Roman"/>
              <a:cs typeface="Times New Roman"/>
            </a:endParaRPr>
          </a:p>
          <a:p>
            <a:pPr>
              <a:lnSpc>
                <a:spcPct val="115000"/>
              </a:lnSpc>
            </a:pPr>
            <a:r>
              <a:rPr lang="en-US" dirty="0" smtClean="0">
                <a:latin typeface="Century Gothic"/>
                <a:ea typeface="Times New Roman"/>
                <a:cs typeface="Times New Roman"/>
              </a:rPr>
              <a:t>In </a:t>
            </a:r>
            <a:r>
              <a:rPr lang="en-US" dirty="0">
                <a:latin typeface="Century Gothic"/>
                <a:ea typeface="Times New Roman"/>
                <a:cs typeface="Times New Roman"/>
              </a:rPr>
              <a:t>order to classify as expository, an essay needs:</a:t>
            </a:r>
            <a:endParaRPr lang="en-US" sz="1600" dirty="0">
              <a:ea typeface="Times New Roman"/>
              <a:cs typeface="Times New Roman"/>
            </a:endParaRPr>
          </a:p>
          <a:p>
            <a:pPr>
              <a:lnSpc>
                <a:spcPct val="115000"/>
              </a:lnSpc>
            </a:pPr>
            <a:r>
              <a:rPr lang="en-US" dirty="0">
                <a:latin typeface="Century Gothic"/>
                <a:ea typeface="Times New Roman"/>
                <a:cs typeface="Times New Roman"/>
              </a:rPr>
              <a:t> </a:t>
            </a:r>
            <a:endParaRPr lang="en-US" sz="1600" dirty="0">
              <a:ea typeface="Times New Roman"/>
              <a:cs typeface="Times New Roman"/>
            </a:endParaRPr>
          </a:p>
          <a:p>
            <a:pPr marL="342900" marR="0" lvl="0" indent="-342900">
              <a:lnSpc>
                <a:spcPct val="115000"/>
              </a:lnSpc>
              <a:spcBef>
                <a:spcPts val="0"/>
              </a:spcBef>
              <a:spcAft>
                <a:spcPts val="0"/>
              </a:spcAft>
              <a:buFont typeface="Wingdings"/>
              <a:buChar char=""/>
            </a:pPr>
            <a:r>
              <a:rPr lang="en-US" dirty="0">
                <a:latin typeface="Century Gothic"/>
                <a:ea typeface="Times New Roman"/>
                <a:cs typeface="Times New Roman"/>
              </a:rPr>
              <a:t>to explain/discuss a particular subject matter</a:t>
            </a:r>
            <a:endParaRPr lang="en-US" sz="1600" dirty="0">
              <a:ea typeface="Times New Roman"/>
              <a:cs typeface="Times New Roman"/>
            </a:endParaRPr>
          </a:p>
          <a:p>
            <a:pPr>
              <a:lnSpc>
                <a:spcPct val="115000"/>
              </a:lnSpc>
            </a:pPr>
            <a:r>
              <a:rPr lang="en-US" dirty="0">
                <a:latin typeface="Century Gothic"/>
                <a:ea typeface="Times New Roman"/>
                <a:cs typeface="Times New Roman"/>
              </a:rPr>
              <a:t> </a:t>
            </a:r>
            <a:endParaRPr lang="en-US" sz="1600" dirty="0">
              <a:ea typeface="Times New Roman"/>
              <a:cs typeface="Times New Roman"/>
            </a:endParaRPr>
          </a:p>
          <a:p>
            <a:pPr marL="342900" marR="0" lvl="0" indent="-342900">
              <a:lnSpc>
                <a:spcPct val="115000"/>
              </a:lnSpc>
              <a:spcBef>
                <a:spcPts val="0"/>
              </a:spcBef>
              <a:spcAft>
                <a:spcPts val="0"/>
              </a:spcAft>
              <a:buFont typeface="Wingdings"/>
              <a:buChar char=""/>
            </a:pPr>
            <a:r>
              <a:rPr lang="en-US" dirty="0">
                <a:latin typeface="Century Gothic"/>
                <a:ea typeface="Times New Roman"/>
                <a:cs typeface="Times New Roman"/>
              </a:rPr>
              <a:t>a thesis statement at the end of the introduction that </a:t>
            </a:r>
            <a:r>
              <a:rPr lang="en-US" b="1" dirty="0">
                <a:latin typeface="Century Gothic"/>
                <a:ea typeface="Times New Roman"/>
                <a:cs typeface="Times New Roman"/>
              </a:rPr>
              <a:t>answers the prompt</a:t>
            </a:r>
            <a:endParaRPr lang="en-US" sz="1600" dirty="0">
              <a:ea typeface="Times New Roman"/>
              <a:cs typeface="Times New Roman"/>
            </a:endParaRPr>
          </a:p>
          <a:p>
            <a:pPr>
              <a:lnSpc>
                <a:spcPct val="115000"/>
              </a:lnSpc>
            </a:pPr>
            <a:r>
              <a:rPr lang="en-US" dirty="0">
                <a:latin typeface="Century Gothic"/>
                <a:ea typeface="Times New Roman"/>
                <a:cs typeface="Times New Roman"/>
              </a:rPr>
              <a:t> </a:t>
            </a:r>
            <a:endParaRPr lang="en-US" sz="1600" dirty="0">
              <a:ea typeface="Times New Roman"/>
              <a:cs typeface="Times New Roman"/>
            </a:endParaRPr>
          </a:p>
          <a:p>
            <a:pPr marL="342900" marR="0" lvl="0" indent="-342900">
              <a:lnSpc>
                <a:spcPct val="115000"/>
              </a:lnSpc>
              <a:spcBef>
                <a:spcPts val="0"/>
              </a:spcBef>
              <a:spcAft>
                <a:spcPts val="0"/>
              </a:spcAft>
              <a:buFont typeface="Wingdings"/>
              <a:buChar char=""/>
            </a:pPr>
            <a:r>
              <a:rPr lang="en-US" dirty="0">
                <a:latin typeface="Century Gothic"/>
                <a:ea typeface="Times New Roman"/>
                <a:cs typeface="Times New Roman"/>
              </a:rPr>
              <a:t>strong evidence that backs up the thesis statement (in the body paragraphs)</a:t>
            </a:r>
            <a:endParaRPr lang="en-US" sz="1600" dirty="0">
              <a:ea typeface="Times New Roman"/>
              <a:cs typeface="Times New Roman"/>
            </a:endParaRPr>
          </a:p>
          <a:p>
            <a:pPr marL="457200" marR="0">
              <a:lnSpc>
                <a:spcPct val="115000"/>
              </a:lnSpc>
              <a:spcBef>
                <a:spcPts val="0"/>
              </a:spcBef>
              <a:spcAft>
                <a:spcPts val="0"/>
              </a:spcAft>
            </a:pPr>
            <a:r>
              <a:rPr lang="en-US" dirty="0">
                <a:latin typeface="Century Gothic"/>
                <a:ea typeface="Times New Roman"/>
                <a:cs typeface="Times New Roman"/>
              </a:rPr>
              <a:t> </a:t>
            </a:r>
            <a:endParaRPr lang="en-US" sz="1600" dirty="0">
              <a:ea typeface="Times New Roman"/>
              <a:cs typeface="Times New Roman"/>
            </a:endParaRPr>
          </a:p>
          <a:p>
            <a:pPr marL="342900" marR="0" lvl="0" indent="-342900">
              <a:lnSpc>
                <a:spcPct val="115000"/>
              </a:lnSpc>
              <a:spcBef>
                <a:spcPts val="0"/>
              </a:spcBef>
              <a:spcAft>
                <a:spcPts val="0"/>
              </a:spcAft>
              <a:buFont typeface="Wingdings"/>
              <a:buChar char=""/>
            </a:pPr>
            <a:r>
              <a:rPr lang="en-US" dirty="0">
                <a:latin typeface="Century Gothic"/>
                <a:ea typeface="Times New Roman"/>
                <a:cs typeface="Times New Roman"/>
              </a:rPr>
              <a:t>a conclusion that makes a </a:t>
            </a:r>
            <a:r>
              <a:rPr lang="en-US" dirty="0" smtClean="0">
                <a:latin typeface="Century Gothic"/>
                <a:ea typeface="Times New Roman"/>
                <a:cs typeface="Times New Roman"/>
              </a:rPr>
              <a:t>final </a:t>
            </a:r>
            <a:r>
              <a:rPr lang="en-US" dirty="0">
                <a:latin typeface="Century Gothic"/>
                <a:ea typeface="Times New Roman"/>
                <a:cs typeface="Times New Roman"/>
              </a:rPr>
              <a:t>thought for the audience</a:t>
            </a:r>
            <a:endParaRPr lang="en-US" sz="1600" dirty="0">
              <a:ea typeface="Times New Roman"/>
              <a:cs typeface="Times New Roman"/>
            </a:endParaRPr>
          </a:p>
          <a:p>
            <a:pPr>
              <a:lnSpc>
                <a:spcPct val="115000"/>
              </a:lnSpc>
            </a:pPr>
            <a:r>
              <a:rPr lang="en-US" dirty="0">
                <a:latin typeface="Century Gothic"/>
                <a:ea typeface="Times New Roman"/>
                <a:cs typeface="Times New Roman"/>
              </a:rPr>
              <a:t> </a:t>
            </a:r>
            <a:endParaRPr lang="en-US" sz="1600" dirty="0">
              <a:ea typeface="Times New Roman"/>
              <a:cs typeface="Times New Roman"/>
            </a:endParaRPr>
          </a:p>
        </p:txBody>
      </p:sp>
    </p:spTree>
    <p:extLst>
      <p:ext uri="{BB962C8B-B14F-4D97-AF65-F5344CB8AC3E}">
        <p14:creationId xmlns:p14="http://schemas.microsoft.com/office/powerpoint/2010/main" xmlns="" val="38325129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Narrative </a:t>
            </a:r>
            <a:r>
              <a:rPr lang="en-US" dirty="0" smtClean="0"/>
              <a:t>vs. Expository Writing</a:t>
            </a:r>
            <a:endParaRPr lang="en-US" dirty="0"/>
          </a:p>
        </p:txBody>
      </p:sp>
      <p:cxnSp>
        <p:nvCxnSpPr>
          <p:cNvPr id="7" name="Straight Connector 6"/>
          <p:cNvCxnSpPr/>
          <p:nvPr/>
        </p:nvCxnSpPr>
        <p:spPr>
          <a:xfrm flipH="1">
            <a:off x="1565910" y="1887377"/>
            <a:ext cx="570738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419600" y="1515928"/>
            <a:ext cx="0" cy="5342072"/>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Box 64"/>
          <p:cNvSpPr txBox="1">
            <a:spLocks noChangeArrowheads="1"/>
          </p:cNvSpPr>
          <p:nvPr/>
        </p:nvSpPr>
        <p:spPr bwMode="auto">
          <a:xfrm>
            <a:off x="989686" y="1818033"/>
            <a:ext cx="3625764" cy="33788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91440" tIns="45720" rIns="91440" bIns="45720" anchor="t" anchorCtr="0" upright="1">
            <a:noAutofit/>
          </a:bodyPr>
          <a:lstStyle/>
          <a:p>
            <a:pPr marL="342900" marR="0" lvl="0" indent="-342900">
              <a:lnSpc>
                <a:spcPct val="200000"/>
              </a:lnSpc>
              <a:spcBef>
                <a:spcPts val="0"/>
              </a:spcBef>
              <a:spcAft>
                <a:spcPts val="0"/>
              </a:spcAft>
              <a:buFont typeface="Courier New"/>
              <a:buChar char="o"/>
            </a:pPr>
            <a:r>
              <a:rPr lang="en-US" sz="2000" dirty="0" smtClean="0">
                <a:effectLst/>
                <a:latin typeface="Calibri"/>
                <a:ea typeface="Times New Roman"/>
                <a:cs typeface="Times New Roman"/>
              </a:rPr>
              <a:t>Tells a story</a:t>
            </a:r>
          </a:p>
          <a:p>
            <a:pPr marL="342900" marR="0" lvl="0" indent="-342900">
              <a:lnSpc>
                <a:spcPct val="200000"/>
              </a:lnSpc>
              <a:spcBef>
                <a:spcPts val="0"/>
              </a:spcBef>
              <a:spcAft>
                <a:spcPts val="0"/>
              </a:spcAft>
              <a:buFont typeface="Courier New"/>
              <a:buChar char="o"/>
            </a:pPr>
            <a:r>
              <a:rPr lang="en-US" sz="2000" dirty="0" smtClean="0">
                <a:effectLst/>
                <a:latin typeface="Calibri"/>
                <a:ea typeface="Times New Roman"/>
                <a:cs typeface="Times New Roman"/>
              </a:rPr>
              <a:t>Includes a setting and character</a:t>
            </a:r>
          </a:p>
          <a:p>
            <a:pPr marL="342900" marR="0" lvl="0" indent="-342900">
              <a:lnSpc>
                <a:spcPct val="200000"/>
              </a:lnSpc>
              <a:spcBef>
                <a:spcPts val="0"/>
              </a:spcBef>
              <a:spcAft>
                <a:spcPts val="0"/>
              </a:spcAft>
              <a:buFont typeface="Courier New"/>
              <a:buChar char="o"/>
            </a:pPr>
            <a:r>
              <a:rPr lang="en-US" sz="2000" dirty="0" smtClean="0">
                <a:effectLst/>
                <a:latin typeface="Calibri"/>
                <a:ea typeface="Times New Roman"/>
                <a:cs typeface="Times New Roman"/>
              </a:rPr>
              <a:t>Contains a conflict</a:t>
            </a:r>
          </a:p>
          <a:p>
            <a:pPr marL="342900" marR="0" lvl="0" indent="-342900">
              <a:lnSpc>
                <a:spcPct val="200000"/>
              </a:lnSpc>
              <a:spcBef>
                <a:spcPts val="0"/>
              </a:spcBef>
              <a:spcAft>
                <a:spcPts val="0"/>
              </a:spcAft>
              <a:buFont typeface="Courier New"/>
              <a:buChar char="o"/>
            </a:pPr>
            <a:r>
              <a:rPr lang="en-US" sz="2000" dirty="0" smtClean="0">
                <a:effectLst/>
                <a:latin typeface="Calibri"/>
                <a:ea typeface="Times New Roman"/>
                <a:cs typeface="Times New Roman"/>
              </a:rPr>
              <a:t>Includes dialogue</a:t>
            </a:r>
          </a:p>
          <a:p>
            <a:pPr marL="342900" marR="0" lvl="0" indent="-342900">
              <a:lnSpc>
                <a:spcPct val="200000"/>
              </a:lnSpc>
              <a:spcBef>
                <a:spcPts val="0"/>
              </a:spcBef>
              <a:spcAft>
                <a:spcPts val="0"/>
              </a:spcAft>
              <a:buFont typeface="Courier New"/>
              <a:buChar char="o"/>
            </a:pPr>
            <a:r>
              <a:rPr lang="en-US" sz="2000" dirty="0" smtClean="0">
                <a:effectLst/>
                <a:latin typeface="Calibri"/>
                <a:ea typeface="Times New Roman"/>
                <a:cs typeface="Times New Roman"/>
              </a:rPr>
              <a:t>Provides a resolution</a:t>
            </a:r>
          </a:p>
          <a:p>
            <a:pPr marL="342900" marR="0" lvl="0" indent="-342900">
              <a:lnSpc>
                <a:spcPct val="200000"/>
              </a:lnSpc>
              <a:spcBef>
                <a:spcPts val="0"/>
              </a:spcBef>
              <a:spcAft>
                <a:spcPts val="0"/>
              </a:spcAft>
              <a:buFont typeface="Courier New"/>
              <a:buChar char="o"/>
            </a:pPr>
            <a:r>
              <a:rPr lang="en-US" sz="2000" dirty="0" smtClean="0">
                <a:effectLst/>
                <a:latin typeface="Calibri"/>
                <a:ea typeface="Times New Roman"/>
                <a:cs typeface="Times New Roman"/>
              </a:rPr>
              <a:t>Prompt will include a photo</a:t>
            </a:r>
          </a:p>
          <a:p>
            <a:pPr marL="342900" marR="0" lvl="0" indent="-342900">
              <a:lnSpc>
                <a:spcPct val="200000"/>
              </a:lnSpc>
              <a:spcBef>
                <a:spcPts val="0"/>
              </a:spcBef>
              <a:spcAft>
                <a:spcPts val="0"/>
              </a:spcAft>
              <a:buFont typeface="Courier New"/>
              <a:buChar char="o"/>
            </a:pPr>
            <a:r>
              <a:rPr lang="en-US" sz="2000" dirty="0" smtClean="0">
                <a:effectLst/>
                <a:latin typeface="Calibri"/>
                <a:ea typeface="Times New Roman"/>
                <a:cs typeface="Times New Roman"/>
              </a:rPr>
              <a:t>Creative</a:t>
            </a:r>
          </a:p>
          <a:p>
            <a:pPr marL="457200" marR="0">
              <a:lnSpc>
                <a:spcPct val="200000"/>
              </a:lnSpc>
              <a:spcBef>
                <a:spcPts val="0"/>
              </a:spcBef>
              <a:spcAft>
                <a:spcPts val="1000"/>
              </a:spcAft>
            </a:pPr>
            <a:r>
              <a:rPr lang="en-US" sz="1400" dirty="0">
                <a:effectLst/>
                <a:latin typeface="Calibri"/>
                <a:ea typeface="Times New Roman"/>
                <a:cs typeface="Times New Roman"/>
              </a:rPr>
              <a:t> </a:t>
            </a:r>
            <a:endParaRPr lang="en-US" sz="1100" dirty="0">
              <a:effectLst/>
              <a:latin typeface="Calibri"/>
              <a:ea typeface="Times New Roman"/>
              <a:cs typeface="Times New Roman"/>
            </a:endParaRPr>
          </a:p>
        </p:txBody>
      </p:sp>
      <p:sp>
        <p:nvSpPr>
          <p:cNvPr id="13" name="Rectangle 12"/>
          <p:cNvSpPr/>
          <p:nvPr/>
        </p:nvSpPr>
        <p:spPr>
          <a:xfrm>
            <a:off x="4391891" y="1801395"/>
            <a:ext cx="4572000" cy="5016758"/>
          </a:xfrm>
          <a:prstGeom prst="rect">
            <a:avLst/>
          </a:prstGeom>
        </p:spPr>
        <p:txBody>
          <a:bodyPr>
            <a:spAutoFit/>
          </a:bodyPr>
          <a:lstStyle/>
          <a:p>
            <a:pPr marL="342900" marR="0" lvl="0" indent="-342900">
              <a:lnSpc>
                <a:spcPct val="200000"/>
              </a:lnSpc>
              <a:spcBef>
                <a:spcPts val="0"/>
              </a:spcBef>
              <a:spcAft>
                <a:spcPts val="0"/>
              </a:spcAft>
              <a:buFont typeface="Courier New"/>
              <a:buChar char="o"/>
            </a:pPr>
            <a:r>
              <a:rPr lang="en-US" sz="2000" dirty="0">
                <a:latin typeface="Calibri" pitchFamily="34" charset="0"/>
                <a:ea typeface="Times New Roman"/>
                <a:cs typeface="Calibri" pitchFamily="34" charset="0"/>
              </a:rPr>
              <a:t>Explains/discusses a </a:t>
            </a:r>
            <a:r>
              <a:rPr lang="en-US" sz="2000" dirty="0" smtClean="0">
                <a:latin typeface="Calibri" pitchFamily="34" charset="0"/>
                <a:ea typeface="Times New Roman"/>
                <a:cs typeface="Calibri" pitchFamily="34" charset="0"/>
              </a:rPr>
              <a:t>topic</a:t>
            </a:r>
            <a:endParaRPr lang="en-US" sz="2000" dirty="0">
              <a:latin typeface="Calibri" pitchFamily="34" charset="0"/>
              <a:ea typeface="Times New Roman"/>
              <a:cs typeface="Calibri" pitchFamily="34" charset="0"/>
            </a:endParaRPr>
          </a:p>
          <a:p>
            <a:pPr marL="342900" marR="0" lvl="0" indent="-342900">
              <a:lnSpc>
                <a:spcPct val="200000"/>
              </a:lnSpc>
              <a:spcBef>
                <a:spcPts val="0"/>
              </a:spcBef>
              <a:spcAft>
                <a:spcPts val="0"/>
              </a:spcAft>
              <a:buFont typeface="Courier New"/>
              <a:buChar char="o"/>
            </a:pPr>
            <a:r>
              <a:rPr lang="en-US" sz="2000" dirty="0">
                <a:latin typeface="Calibri" pitchFamily="34" charset="0"/>
                <a:ea typeface="Times New Roman"/>
                <a:cs typeface="Calibri" pitchFamily="34" charset="0"/>
              </a:rPr>
              <a:t>Includes a thesis </a:t>
            </a:r>
            <a:r>
              <a:rPr lang="en-US" sz="2000" dirty="0" smtClean="0">
                <a:latin typeface="Calibri" pitchFamily="34" charset="0"/>
                <a:ea typeface="Times New Roman"/>
                <a:cs typeface="Calibri" pitchFamily="34" charset="0"/>
              </a:rPr>
              <a:t>statement</a:t>
            </a:r>
          </a:p>
          <a:p>
            <a:pPr marL="342900" marR="0" lvl="0" indent="-342900">
              <a:lnSpc>
                <a:spcPct val="200000"/>
              </a:lnSpc>
              <a:spcBef>
                <a:spcPts val="0"/>
              </a:spcBef>
              <a:spcAft>
                <a:spcPts val="0"/>
              </a:spcAft>
              <a:buFont typeface="Courier New"/>
              <a:buChar char="o"/>
            </a:pPr>
            <a:endParaRPr lang="en-US" sz="2000" dirty="0">
              <a:latin typeface="Calibri" pitchFamily="34" charset="0"/>
              <a:ea typeface="Times New Roman"/>
              <a:cs typeface="Calibri" pitchFamily="34" charset="0"/>
            </a:endParaRPr>
          </a:p>
          <a:p>
            <a:pPr marL="342900" marR="0" lvl="0" indent="-342900">
              <a:lnSpc>
                <a:spcPct val="200000"/>
              </a:lnSpc>
              <a:spcBef>
                <a:spcPts val="0"/>
              </a:spcBef>
              <a:spcAft>
                <a:spcPts val="0"/>
              </a:spcAft>
              <a:buFont typeface="Courier New"/>
              <a:buChar char="o"/>
            </a:pPr>
            <a:r>
              <a:rPr lang="en-US" sz="2000" dirty="0">
                <a:latin typeface="Calibri" pitchFamily="34" charset="0"/>
                <a:ea typeface="Times New Roman"/>
                <a:cs typeface="Calibri" pitchFamily="34" charset="0"/>
              </a:rPr>
              <a:t>Contains evidence</a:t>
            </a:r>
          </a:p>
          <a:p>
            <a:pPr marL="342900" marR="0" lvl="0" indent="-342900">
              <a:lnSpc>
                <a:spcPct val="200000"/>
              </a:lnSpc>
              <a:spcBef>
                <a:spcPts val="0"/>
              </a:spcBef>
              <a:spcAft>
                <a:spcPts val="0"/>
              </a:spcAft>
              <a:buFont typeface="Courier New"/>
              <a:buChar char="o"/>
            </a:pPr>
            <a:r>
              <a:rPr lang="en-US" sz="2000" dirty="0">
                <a:latin typeface="Calibri" pitchFamily="34" charset="0"/>
                <a:ea typeface="Times New Roman"/>
                <a:cs typeface="Calibri" pitchFamily="34" charset="0"/>
              </a:rPr>
              <a:t>Includes commentary (reasoning)</a:t>
            </a:r>
          </a:p>
          <a:p>
            <a:pPr marL="342900" marR="0" lvl="0" indent="-342900">
              <a:lnSpc>
                <a:spcPct val="200000"/>
              </a:lnSpc>
              <a:spcBef>
                <a:spcPts val="0"/>
              </a:spcBef>
              <a:spcAft>
                <a:spcPts val="0"/>
              </a:spcAft>
              <a:buFont typeface="Courier New"/>
              <a:buChar char="o"/>
            </a:pPr>
            <a:r>
              <a:rPr lang="en-US" sz="2000" dirty="0">
                <a:latin typeface="Calibri" pitchFamily="34" charset="0"/>
                <a:ea typeface="Times New Roman"/>
                <a:cs typeface="Calibri" pitchFamily="34" charset="0"/>
              </a:rPr>
              <a:t>Provides a conclusion</a:t>
            </a:r>
          </a:p>
          <a:p>
            <a:pPr marL="342900" marR="0" lvl="0" indent="-342900">
              <a:lnSpc>
                <a:spcPct val="200000"/>
              </a:lnSpc>
              <a:spcBef>
                <a:spcPts val="0"/>
              </a:spcBef>
              <a:spcAft>
                <a:spcPts val="0"/>
              </a:spcAft>
              <a:buFont typeface="Courier New"/>
              <a:buChar char="o"/>
            </a:pPr>
            <a:r>
              <a:rPr lang="en-US" sz="2000" dirty="0">
                <a:latin typeface="Calibri" pitchFamily="34" charset="0"/>
                <a:ea typeface="Times New Roman"/>
                <a:cs typeface="Calibri" pitchFamily="34" charset="0"/>
              </a:rPr>
              <a:t>Prompt will be completely textual</a:t>
            </a:r>
          </a:p>
          <a:p>
            <a:pPr marL="342900" marR="0" lvl="0" indent="-342900">
              <a:lnSpc>
                <a:spcPct val="200000"/>
              </a:lnSpc>
              <a:spcBef>
                <a:spcPts val="0"/>
              </a:spcBef>
              <a:spcAft>
                <a:spcPts val="1000"/>
              </a:spcAft>
              <a:buFont typeface="Courier New"/>
              <a:buChar char="o"/>
            </a:pPr>
            <a:r>
              <a:rPr lang="en-US" sz="2000" dirty="0">
                <a:latin typeface="Calibri" pitchFamily="34" charset="0"/>
                <a:ea typeface="Times New Roman"/>
                <a:cs typeface="Calibri" pitchFamily="34" charset="0"/>
              </a:rPr>
              <a:t>Informative</a:t>
            </a:r>
          </a:p>
        </p:txBody>
      </p:sp>
      <p:sp>
        <p:nvSpPr>
          <p:cNvPr id="14" name="Rectangle 13"/>
          <p:cNvSpPr/>
          <p:nvPr/>
        </p:nvSpPr>
        <p:spPr>
          <a:xfrm>
            <a:off x="2113984" y="1302602"/>
            <a:ext cx="2031325" cy="584775"/>
          </a:xfrm>
          <a:prstGeom prst="rect">
            <a:avLst/>
          </a:prstGeom>
        </p:spPr>
        <p:txBody>
          <a:bodyPr wrap="none">
            <a:spAutoFit/>
          </a:bodyPr>
          <a:lstStyle/>
          <a:p>
            <a:r>
              <a:rPr lang="en-US" sz="2600" dirty="0" smtClean="0">
                <a:latin typeface="OCR A Extended" pitchFamily="50" charset="0"/>
                <a:ea typeface="Gungsuh" pitchFamily="18" charset="-127"/>
                <a:cs typeface="Times New Roman"/>
              </a:rPr>
              <a:t>Narrative</a:t>
            </a:r>
            <a:r>
              <a:rPr lang="en-US" sz="3200" dirty="0">
                <a:latin typeface="Curlz MT"/>
                <a:ea typeface="Times New Roman"/>
                <a:cs typeface="Times New Roman"/>
              </a:rPr>
              <a:t>	</a:t>
            </a:r>
            <a:endParaRPr lang="en-US" sz="3200" dirty="0"/>
          </a:p>
        </p:txBody>
      </p:sp>
      <p:sp>
        <p:nvSpPr>
          <p:cNvPr id="16" name="Rectangle 15"/>
          <p:cNvSpPr/>
          <p:nvPr/>
        </p:nvSpPr>
        <p:spPr>
          <a:xfrm>
            <a:off x="4615450" y="1348767"/>
            <a:ext cx="2204450" cy="492443"/>
          </a:xfrm>
          <a:prstGeom prst="rect">
            <a:avLst/>
          </a:prstGeom>
        </p:spPr>
        <p:txBody>
          <a:bodyPr wrap="none">
            <a:spAutoFit/>
          </a:bodyPr>
          <a:lstStyle/>
          <a:p>
            <a:r>
              <a:rPr lang="en-US" sz="2600" dirty="0">
                <a:latin typeface="OCR A Extended"/>
                <a:ea typeface="Times New Roman"/>
                <a:cs typeface="Times New Roman"/>
              </a:rPr>
              <a:t>Expository</a:t>
            </a:r>
            <a:endParaRPr lang="en-US" sz="2600" dirty="0"/>
          </a:p>
        </p:txBody>
      </p:sp>
      <p:pic>
        <p:nvPicPr>
          <p:cNvPr id="4100" name="Picture 4" descr="C:\Users\b0001285\AppData\Local\Microsoft\Windows\Temporary Internet Files\Content.IE5\EETION6G\MC900441754[1].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20328727">
            <a:off x="52168" y="852988"/>
            <a:ext cx="1325880" cy="1325880"/>
          </a:xfrm>
          <a:prstGeom prst="rect">
            <a:avLst/>
          </a:prstGeom>
          <a:noFill/>
          <a:extLst>
            <a:ext uri="{909E8E84-426E-40DD-AFC4-6F175D3DCCD1}">
              <a14:hiddenFill xmlns:a14="http://schemas.microsoft.com/office/drawing/2010/main" xmlns="">
                <a:solidFill>
                  <a:srgbClr val="FFFFFF"/>
                </a:solidFill>
              </a14:hiddenFill>
            </a:ext>
          </a:extLst>
        </p:spPr>
      </p:pic>
      <p:pic>
        <p:nvPicPr>
          <p:cNvPr id="4101" name="Picture 5" descr="C:\Users\b0001285\AppData\Local\Microsoft\Windows\Temporary Internet Files\Content.IE5\5D7QC9GL\MP900410150[1].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364031" y="3086276"/>
            <a:ext cx="1599860" cy="106490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2349732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You’ll need:</a:t>
            </a:r>
            <a:endParaRPr lang="en-US" dirty="0"/>
          </a:p>
        </p:txBody>
      </p:sp>
      <p:sp>
        <p:nvSpPr>
          <p:cNvPr id="3" name="TextBox 2"/>
          <p:cNvSpPr txBox="1"/>
          <p:nvPr/>
        </p:nvSpPr>
        <p:spPr>
          <a:xfrm>
            <a:off x="914400" y="1447800"/>
            <a:ext cx="6858000" cy="492443"/>
          </a:xfrm>
          <a:prstGeom prst="rect">
            <a:avLst/>
          </a:prstGeom>
          <a:noFill/>
        </p:spPr>
        <p:txBody>
          <a:bodyPr wrap="square" rtlCol="0">
            <a:spAutoFit/>
          </a:bodyPr>
          <a:lstStyle/>
          <a:p>
            <a:r>
              <a:rPr lang="en-US" sz="2600" dirty="0" smtClean="0"/>
              <a:t>		</a:t>
            </a:r>
            <a:endParaRPr lang="en-US" dirty="0" smtClean="0"/>
          </a:p>
        </p:txBody>
      </p:sp>
      <p:sp>
        <p:nvSpPr>
          <p:cNvPr id="4" name="Rectangle 3"/>
          <p:cNvSpPr/>
          <p:nvPr/>
        </p:nvSpPr>
        <p:spPr>
          <a:xfrm>
            <a:off x="762000" y="2552489"/>
            <a:ext cx="7924800" cy="2492990"/>
          </a:xfrm>
          <a:prstGeom prst="rect">
            <a:avLst/>
          </a:prstGeom>
        </p:spPr>
        <p:txBody>
          <a:bodyPr wrap="square">
            <a:spAutoFit/>
          </a:bodyPr>
          <a:lstStyle/>
          <a:p>
            <a:pPr marL="457200" indent="-457200">
              <a:buFont typeface="Wingdings" pitchFamily="2" charset="2"/>
              <a:buChar char="Ø"/>
            </a:pPr>
            <a:r>
              <a:rPr lang="en-US" sz="2600" dirty="0"/>
              <a:t>A </a:t>
            </a:r>
            <a:r>
              <a:rPr lang="en-US" sz="2600" i="1" u="sng" dirty="0"/>
              <a:t>short</a:t>
            </a:r>
            <a:r>
              <a:rPr lang="en-US" sz="2600" dirty="0"/>
              <a:t> introduction paragraph</a:t>
            </a:r>
          </a:p>
          <a:p>
            <a:pPr marL="457200" indent="-457200">
              <a:buFont typeface="Wingdings" pitchFamily="2" charset="2"/>
              <a:buChar char="Ø"/>
            </a:pPr>
            <a:r>
              <a:rPr lang="en-US" sz="2600" dirty="0" smtClean="0"/>
              <a:t>Each body paragraph </a:t>
            </a:r>
            <a:r>
              <a:rPr lang="en-US" sz="2600" dirty="0" err="1" smtClean="0"/>
              <a:t>explainsone</a:t>
            </a:r>
            <a:r>
              <a:rPr lang="en-US" sz="2600" dirty="0" smtClean="0"/>
              <a:t> clear</a:t>
            </a:r>
            <a:r>
              <a:rPr lang="en-US" sz="2600" u="sng" dirty="0" smtClean="0"/>
              <a:t> </a:t>
            </a:r>
            <a:r>
              <a:rPr lang="en-US" sz="2600" u="sng" dirty="0"/>
              <a:t>example </a:t>
            </a:r>
          </a:p>
          <a:p>
            <a:pPr marL="457200" indent="-457200">
              <a:buFont typeface="Wingdings" pitchFamily="2" charset="2"/>
              <a:buChar char="Ø"/>
            </a:pPr>
            <a:r>
              <a:rPr lang="en-US" sz="2600" dirty="0"/>
              <a:t>A conclusion paragraph that restates your thesis using different wording</a:t>
            </a:r>
          </a:p>
          <a:p>
            <a:pPr marL="457200" indent="-457200">
              <a:buFont typeface="Wingdings" pitchFamily="2" charset="2"/>
              <a:buChar char="Ø"/>
            </a:pPr>
            <a:r>
              <a:rPr lang="en-US" sz="2600" dirty="0" smtClean="0"/>
              <a:t>Don’t waste words, focus on writing a well-thought out essay.  </a:t>
            </a:r>
            <a:endParaRPr lang="en-US" sz="2600" dirty="0"/>
          </a:p>
        </p:txBody>
      </p:sp>
      <p:pic>
        <p:nvPicPr>
          <p:cNvPr id="2051" name="Picture 3" descr="C:\Users\b0001285\AppData\Local\Microsoft\Windows\Temporary Internet Files\Content.IE5\EMU2OF9F\MP900448645[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915150" y="1339858"/>
            <a:ext cx="1714500" cy="1143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017414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81000">
              <a:schemeClr val="bg2">
                <a:tint val="45000"/>
                <a:shade val="99000"/>
                <a:satMod val="350000"/>
              </a:schemeClr>
            </a:gs>
            <a:gs pos="10000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04800" y="0"/>
            <a:ext cx="8577384" cy="57931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487447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04800" y="0"/>
            <a:ext cx="8577384" cy="57931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Flowchart: Summing Junction 2"/>
          <p:cNvSpPr/>
          <p:nvPr/>
        </p:nvSpPr>
        <p:spPr>
          <a:xfrm>
            <a:off x="762000" y="609600"/>
            <a:ext cx="7162800" cy="4038600"/>
          </a:xfrm>
          <a:prstGeom prst="flowChartSummingJunction">
            <a:avLst/>
          </a:prstGeom>
          <a:solidFill>
            <a:srgbClr val="FF0000">
              <a:alpha val="0"/>
            </a:srgbClr>
          </a:solidFill>
          <a:ln w="3810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487447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Oval 7"/>
          <p:cNvSpPr/>
          <p:nvPr/>
        </p:nvSpPr>
        <p:spPr>
          <a:xfrm>
            <a:off x="190500" y="4267200"/>
            <a:ext cx="8686800" cy="1905000"/>
          </a:xfrm>
          <a:prstGeom prst="ellipse">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152400"/>
            <a:ext cx="8229600" cy="960438"/>
          </a:xfrm>
        </p:spPr>
        <p:txBody>
          <a:bodyPr>
            <a:normAutofit fontScale="90000"/>
          </a:bodyPr>
          <a:lstStyle/>
          <a:p>
            <a:r>
              <a:rPr lang="en-US" dirty="0" smtClean="0"/>
              <a:t>Sample Prompt for Expository Writing</a:t>
            </a:r>
            <a:endParaRPr lang="en-US" dirty="0"/>
          </a:p>
        </p:txBody>
      </p:sp>
      <p:sp>
        <p:nvSpPr>
          <p:cNvPr id="3" name="Content Placeholder 2"/>
          <p:cNvSpPr>
            <a:spLocks noGrp="1"/>
          </p:cNvSpPr>
          <p:nvPr>
            <p:ph idx="1"/>
          </p:nvPr>
        </p:nvSpPr>
        <p:spPr>
          <a:xfrm>
            <a:off x="526610" y="3286785"/>
            <a:ext cx="8229600" cy="2514600"/>
          </a:xfrm>
        </p:spPr>
        <p:txBody>
          <a:bodyPr>
            <a:normAutofit/>
          </a:bodyPr>
          <a:lstStyle/>
          <a:p>
            <a:pPr marL="0" indent="0">
              <a:buNone/>
            </a:pPr>
            <a:r>
              <a:rPr lang="en-US" sz="2000" dirty="0" smtClean="0"/>
              <a:t>Although many people work to benefit themselves, some people choose to put others first.  Think carefully about this statement.</a:t>
            </a:r>
          </a:p>
          <a:p>
            <a:pPr marL="0" indent="0">
              <a:buNone/>
            </a:pPr>
            <a:endParaRPr lang="en-US" sz="2400" dirty="0" smtClean="0"/>
          </a:p>
          <a:p>
            <a:pPr marL="0" indent="0">
              <a:buNone/>
            </a:pPr>
            <a:endParaRPr lang="en-US" sz="2400" dirty="0"/>
          </a:p>
          <a:p>
            <a:pPr marL="0" indent="0">
              <a:buNone/>
            </a:pPr>
            <a:r>
              <a:rPr lang="en-US" sz="2400" dirty="0" smtClean="0"/>
              <a:t>Write an essay explaining why people should be more concerned about others than about themselves.  </a:t>
            </a:r>
            <a:endParaRPr lang="en-US" sz="2400" dirty="0"/>
          </a:p>
        </p:txBody>
      </p:sp>
      <p:sp>
        <p:nvSpPr>
          <p:cNvPr id="4" name="TextBox 3"/>
          <p:cNvSpPr txBox="1"/>
          <p:nvPr/>
        </p:nvSpPr>
        <p:spPr>
          <a:xfrm>
            <a:off x="533400" y="1066800"/>
            <a:ext cx="8001000" cy="1938992"/>
          </a:xfrm>
          <a:prstGeom prst="rect">
            <a:avLst/>
          </a:prstGeom>
          <a:noFill/>
          <a:ln>
            <a:solidFill>
              <a:schemeClr val="tx1"/>
            </a:solidFill>
          </a:ln>
        </p:spPr>
        <p:txBody>
          <a:bodyPr wrap="square" rtlCol="0">
            <a:spAutoFit/>
          </a:bodyPr>
          <a:lstStyle/>
          <a:p>
            <a:r>
              <a:rPr lang="en-US" sz="2400" dirty="0" smtClean="0"/>
              <a:t>In 1955 medical researcher Jonas Salk introduced an effective polio vaccine.  At the time polio was considered the biggest threat to public health, yet Salk refused to profit by patenting the vaccine because he was more concerned with preventing disease than with personal gain.</a:t>
            </a:r>
            <a:endParaRPr lang="en-US" sz="2400" dirty="0"/>
          </a:p>
        </p:txBody>
      </p:sp>
      <p:pic>
        <p:nvPicPr>
          <p:cNvPr id="5122" name="Picture 2" descr="C:\Users\b0001285\AppData\Local\Microsoft\Windows\Temporary Internet Files\Content.IE5\6UIAX26V\MC900233518[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1070380">
            <a:off x="8328843" y="3308158"/>
            <a:ext cx="681757" cy="977896"/>
          </a:xfrm>
          <a:prstGeom prst="rect">
            <a:avLst/>
          </a:prstGeom>
          <a:noFill/>
          <a:extLst>
            <a:ext uri="{909E8E84-426E-40DD-AFC4-6F175D3DCCD1}">
              <a14:hiddenFill xmlns:a14="http://schemas.microsoft.com/office/drawing/2010/main" xmlns="">
                <a:solidFill>
                  <a:srgbClr val="FFFFFF"/>
                </a:solidFill>
              </a14:hiddenFill>
            </a:ext>
          </a:extLst>
        </p:spPr>
      </p:pic>
      <p:sp>
        <p:nvSpPr>
          <p:cNvPr id="7" name="Flowchart: Summing Junction 6"/>
          <p:cNvSpPr/>
          <p:nvPr/>
        </p:nvSpPr>
        <p:spPr>
          <a:xfrm>
            <a:off x="762000" y="609600"/>
            <a:ext cx="7086600" cy="3810000"/>
          </a:xfrm>
          <a:prstGeom prst="flowChartSummingJunction">
            <a:avLst/>
          </a:prstGeom>
          <a:solidFill>
            <a:srgbClr val="FF0000">
              <a:alpha val="0"/>
            </a:srgbClr>
          </a:solidFill>
          <a:ln w="3810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8" name="Oval 7"/>
          <p:cNvSpPr/>
          <p:nvPr/>
        </p:nvSpPr>
        <p:spPr>
          <a:xfrm>
            <a:off x="304800" y="1447800"/>
            <a:ext cx="5562600" cy="48768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066800" y="2895600"/>
            <a:ext cx="3810000" cy="342900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http://ts2.mm.bing.net/images/thumbnail.aspx?q=1532396964321&amp;id=00658eb9f22bf50201e46d7928e35a07&amp;url=http%3a%2f%2fwww.dibbledibbledee.com%2fwp-content%2fuploads%2f2011%2f04%2fstick_figure1.jpg">
            <a:hlinkClick r:id="rId2"/>
          </p:cNvPr>
          <p:cNvPicPr/>
          <p:nvPr/>
        </p:nvPicPr>
        <p:blipFill>
          <a:blip r:embed="rId3" cstate="print">
            <a:clrChange>
              <a:clrFrom>
                <a:srgbClr val="FFFFFF"/>
              </a:clrFrom>
              <a:clrTo>
                <a:srgbClr val="FFFFFF">
                  <a:alpha val="0"/>
                </a:srgbClr>
              </a:clrTo>
            </a:clrChange>
          </a:blip>
          <a:srcRect/>
          <a:stretch>
            <a:fillRect/>
          </a:stretch>
        </p:blipFill>
        <p:spPr bwMode="auto">
          <a:xfrm>
            <a:off x="2514600" y="5410200"/>
            <a:ext cx="894945" cy="953311"/>
          </a:xfrm>
          <a:prstGeom prst="rect">
            <a:avLst/>
          </a:prstGeom>
          <a:noFill/>
          <a:ln w="9525">
            <a:noFill/>
            <a:miter lim="800000"/>
            <a:headEnd/>
            <a:tailEnd/>
          </a:ln>
        </p:spPr>
      </p:pic>
      <p:sp>
        <p:nvSpPr>
          <p:cNvPr id="9" name="TextBox 8"/>
          <p:cNvSpPr txBox="1"/>
          <p:nvPr/>
        </p:nvSpPr>
        <p:spPr>
          <a:xfrm>
            <a:off x="609600" y="304800"/>
            <a:ext cx="8001000" cy="1323439"/>
          </a:xfrm>
          <a:prstGeom prst="rect">
            <a:avLst/>
          </a:prstGeom>
          <a:noFill/>
        </p:spPr>
        <p:txBody>
          <a:bodyPr wrap="square" rtlCol="0">
            <a:spAutoFit/>
          </a:bodyPr>
          <a:lstStyle/>
          <a:p>
            <a:pPr algn="ctr"/>
            <a:r>
              <a:rPr lang="en-US" sz="4000" dirty="0" smtClean="0"/>
              <a:t>Brainstorming before </a:t>
            </a:r>
            <a:r>
              <a:rPr lang="en-US" sz="4000" dirty="0" smtClean="0"/>
              <a:t>Writing: Examples</a:t>
            </a:r>
            <a:endParaRPr lang="en-US" sz="4000" dirty="0"/>
          </a:p>
        </p:txBody>
      </p:sp>
      <p:sp>
        <p:nvSpPr>
          <p:cNvPr id="10" name="TextBox 9"/>
          <p:cNvSpPr txBox="1"/>
          <p:nvPr/>
        </p:nvSpPr>
        <p:spPr>
          <a:xfrm>
            <a:off x="1828800" y="1600200"/>
            <a:ext cx="2590800" cy="830997"/>
          </a:xfrm>
          <a:prstGeom prst="rect">
            <a:avLst/>
          </a:prstGeom>
          <a:noFill/>
        </p:spPr>
        <p:txBody>
          <a:bodyPr wrap="square" rtlCol="0">
            <a:spAutoFit/>
          </a:bodyPr>
          <a:lstStyle/>
          <a:p>
            <a:pPr algn="ctr"/>
            <a:r>
              <a:rPr lang="en-US" sz="2400" dirty="0" smtClean="0"/>
              <a:t>News/History</a:t>
            </a:r>
          </a:p>
          <a:p>
            <a:pPr algn="ctr"/>
            <a:r>
              <a:rPr lang="en-US" sz="2400" dirty="0" smtClean="0"/>
              <a:t>World Events</a:t>
            </a:r>
            <a:endParaRPr lang="en-US" sz="2400" dirty="0"/>
          </a:p>
        </p:txBody>
      </p:sp>
      <p:sp>
        <p:nvSpPr>
          <p:cNvPr id="11" name="Rectangle 10"/>
          <p:cNvSpPr/>
          <p:nvPr/>
        </p:nvSpPr>
        <p:spPr>
          <a:xfrm>
            <a:off x="1676400" y="3470701"/>
            <a:ext cx="2576512" cy="830997"/>
          </a:xfrm>
          <a:prstGeom prst="rect">
            <a:avLst/>
          </a:prstGeom>
        </p:spPr>
        <p:txBody>
          <a:bodyPr wrap="square">
            <a:spAutoFit/>
          </a:bodyPr>
          <a:lstStyle/>
          <a:p>
            <a:pPr lvl="0" algn="ctr"/>
            <a:r>
              <a:rPr lang="en-US" sz="2400" dirty="0" smtClean="0">
                <a:solidFill>
                  <a:prstClr val="white"/>
                </a:solidFill>
              </a:rPr>
              <a:t>Books/Movies</a:t>
            </a:r>
          </a:p>
          <a:p>
            <a:pPr lvl="0" algn="ctr"/>
            <a:r>
              <a:rPr lang="en-US" sz="2400" dirty="0" smtClean="0">
                <a:solidFill>
                  <a:prstClr val="white"/>
                </a:solidFill>
              </a:rPr>
              <a:t>School/Community</a:t>
            </a:r>
          </a:p>
        </p:txBody>
      </p:sp>
      <p:cxnSp>
        <p:nvCxnSpPr>
          <p:cNvPr id="14" name="Straight Arrow Connector 13"/>
          <p:cNvCxnSpPr/>
          <p:nvPr/>
        </p:nvCxnSpPr>
        <p:spPr>
          <a:xfrm flipH="1">
            <a:off x="4191000" y="2057400"/>
            <a:ext cx="4953000"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4191000" y="2590800"/>
            <a:ext cx="4953000"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4252912" y="3225297"/>
            <a:ext cx="4953000"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3810000" y="4419600"/>
            <a:ext cx="5334000"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3771900" y="5867400"/>
            <a:ext cx="5410200"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a:off x="3810000" y="5078994"/>
            <a:ext cx="5334000"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dissolve">
                                      <p:cBhvr>
                                        <p:cTn id="7" dur="500"/>
                                        <p:tgtEl>
                                          <p:spTgt spid="21"/>
                                        </p:tgtEl>
                                      </p:cBhvr>
                                    </p:animEffect>
                                  </p:childTnLst>
                                </p:cTn>
                              </p:par>
                              <p:par>
                                <p:cTn id="8" presetID="9" presetClass="entr" presetSubtype="0" fill="hold"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dissolve">
                                      <p:cBhvr>
                                        <p:cTn id="10" dur="500"/>
                                        <p:tgtEl>
                                          <p:spTgt spid="20"/>
                                        </p:tgtEl>
                                      </p:cBhvr>
                                    </p:animEffect>
                                  </p:childTnLst>
                                </p:cTn>
                              </p:par>
                              <p:par>
                                <p:cTn id="11" presetID="53" presetClass="entr" presetSubtype="0"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p:cTn id="13" dur="500" fill="hold"/>
                                        <p:tgtEl>
                                          <p:spTgt spid="19"/>
                                        </p:tgtEl>
                                        <p:attrNameLst>
                                          <p:attrName>ppt_w</p:attrName>
                                        </p:attrNameLst>
                                      </p:cBhvr>
                                      <p:tavLst>
                                        <p:tav tm="0">
                                          <p:val>
                                            <p:fltVal val="0"/>
                                          </p:val>
                                        </p:tav>
                                        <p:tav tm="100000">
                                          <p:val>
                                            <p:strVal val="#ppt_w"/>
                                          </p:val>
                                        </p:tav>
                                      </p:tavLst>
                                    </p:anim>
                                    <p:anim calcmode="lin" valueType="num">
                                      <p:cBhvr>
                                        <p:cTn id="14" dur="500" fill="hold"/>
                                        <p:tgtEl>
                                          <p:spTgt spid="19"/>
                                        </p:tgtEl>
                                        <p:attrNameLst>
                                          <p:attrName>ppt_h</p:attrName>
                                        </p:attrNameLst>
                                      </p:cBhvr>
                                      <p:tavLst>
                                        <p:tav tm="0">
                                          <p:val>
                                            <p:fltVal val="0"/>
                                          </p:val>
                                        </p:tav>
                                        <p:tav tm="100000">
                                          <p:val>
                                            <p:strVal val="#ppt_h"/>
                                          </p:val>
                                        </p:tav>
                                      </p:tavLst>
                                    </p:anim>
                                    <p:animEffect transition="in" filter="fade">
                                      <p:cBhvr>
                                        <p:cTn id="15" dur="500"/>
                                        <p:tgtEl>
                                          <p:spTgt spid="19"/>
                                        </p:tgtEl>
                                      </p:cBhvr>
                                    </p:animEffect>
                                  </p:childTnLst>
                                </p:cTn>
                              </p:par>
                              <p:par>
                                <p:cTn id="16" presetID="53" presetClass="entr" presetSubtype="0" fill="hold" nodeType="with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ppt_w</p:attrName>
                                        </p:attrNameLst>
                                      </p:cBhvr>
                                      <p:tavLst>
                                        <p:tav tm="0">
                                          <p:val>
                                            <p:fltVal val="0"/>
                                          </p:val>
                                        </p:tav>
                                        <p:tav tm="100000">
                                          <p:val>
                                            <p:strVal val="#ppt_w"/>
                                          </p:val>
                                        </p:tav>
                                      </p:tavLst>
                                    </p:anim>
                                    <p:anim calcmode="lin" valueType="num">
                                      <p:cBhvr>
                                        <p:cTn id="19" dur="500" fill="hold"/>
                                        <p:tgtEl>
                                          <p:spTgt spid="18"/>
                                        </p:tgtEl>
                                        <p:attrNameLst>
                                          <p:attrName>ppt_h</p:attrName>
                                        </p:attrNameLst>
                                      </p:cBhvr>
                                      <p:tavLst>
                                        <p:tav tm="0">
                                          <p:val>
                                            <p:fltVal val="0"/>
                                          </p:val>
                                        </p:tav>
                                        <p:tav tm="100000">
                                          <p:val>
                                            <p:strVal val="#ppt_h"/>
                                          </p:val>
                                        </p:tav>
                                      </p:tavLst>
                                    </p:anim>
                                    <p:animEffect transition="in" filter="fade">
                                      <p:cBhvr>
                                        <p:cTn id="20" dur="500"/>
                                        <p:tgtEl>
                                          <p:spTgt spid="18"/>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linds(horizontal)">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p:cTn id="30" dur="500" fill="hold"/>
                                        <p:tgtEl>
                                          <p:spTgt spid="11"/>
                                        </p:tgtEl>
                                        <p:attrNameLst>
                                          <p:attrName>ppt_w</p:attrName>
                                        </p:attrNameLst>
                                      </p:cBhvr>
                                      <p:tavLst>
                                        <p:tav tm="0">
                                          <p:val>
                                            <p:fltVal val="0"/>
                                          </p:val>
                                        </p:tav>
                                        <p:tav tm="100000">
                                          <p:val>
                                            <p:strVal val="#ppt_w"/>
                                          </p:val>
                                        </p:tav>
                                      </p:tavLst>
                                    </p:anim>
                                    <p:anim calcmode="lin" valueType="num">
                                      <p:cBhvr>
                                        <p:cTn id="31" dur="500" fill="hold"/>
                                        <p:tgtEl>
                                          <p:spTgt spid="11"/>
                                        </p:tgtEl>
                                        <p:attrNameLst>
                                          <p:attrName>ppt_h</p:attrName>
                                        </p:attrNameLst>
                                      </p:cBhvr>
                                      <p:tavLst>
                                        <p:tav tm="0">
                                          <p:val>
                                            <p:fltVal val="0"/>
                                          </p:val>
                                        </p:tav>
                                        <p:tav tm="100000">
                                          <p:val>
                                            <p:strVal val="#ppt_h"/>
                                          </p:val>
                                        </p:tav>
                                      </p:tavLst>
                                    </p:anim>
                                    <p:animEffect transition="in" filter="fade">
                                      <p:cBhvr>
                                        <p:cTn id="32" dur="500"/>
                                        <p:tgtEl>
                                          <p:spTgt spid="11"/>
                                        </p:tgtEl>
                                      </p:cBhvr>
                                    </p:animEffect>
                                  </p:childTnLst>
                                </p:cTn>
                              </p:par>
                              <p:par>
                                <p:cTn id="33" presetID="3" presetClass="entr" presetSubtype="10" fill="hold" nodeType="with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blinds(horizontal)">
                                      <p:cBhvr>
                                        <p:cTn id="35" dur="500"/>
                                        <p:tgtEl>
                                          <p:spTgt spid="17"/>
                                        </p:tgtEl>
                                      </p:cBhvr>
                                    </p:animEffect>
                                  </p:childTnLst>
                                </p:cTn>
                              </p:par>
                              <p:par>
                                <p:cTn id="36" presetID="3" presetClass="entr" presetSubtype="10" fill="hold" nodeType="with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blinds(horizontal)">
                                      <p:cBhvr>
                                        <p:cTn id="3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3D0D402DF06F34D9908885BCF3BB8B5" ma:contentTypeVersion="1" ma:contentTypeDescription="Create a new document." ma:contentTypeScope="" ma:versionID="6241e2e9102c15054c8a62afce5bef0a">
  <xsd:schema xmlns:xsd="http://www.w3.org/2001/XMLSchema" xmlns:p="http://schemas.microsoft.com/office/2006/metadata/properties" xmlns:ns2="3dad766c-9e36-455d-8d7c-234eca89fec7" targetNamespace="http://schemas.microsoft.com/office/2006/metadata/properties" ma:root="true" ma:fieldsID="111b1d09fd174d8180c4ea5adcf5fafb" ns2:_="">
    <xsd:import namespace="3dad766c-9e36-455d-8d7c-234eca89fec7"/>
    <xsd:element name="properties">
      <xsd:complexType>
        <xsd:sequence>
          <xsd:element name="documentManagement">
            <xsd:complexType>
              <xsd:all>
                <xsd:element ref="ns2:Resource_x0020_Type" minOccurs="0"/>
              </xsd:all>
            </xsd:complexType>
          </xsd:element>
        </xsd:sequence>
      </xsd:complexType>
    </xsd:element>
  </xsd:schema>
  <xsd:schema xmlns:xsd="http://www.w3.org/2001/XMLSchema" xmlns:dms="http://schemas.microsoft.com/office/2006/documentManagement/types" targetNamespace="3dad766c-9e36-455d-8d7c-234eca89fec7" elementFormDefault="qualified">
    <xsd:import namespace="http://schemas.microsoft.com/office/2006/documentManagement/types"/>
    <xsd:element name="Resource_x0020_Type" ma:index="8" nillable="true" ma:displayName="Resource Type" ma:default="" ma:internalName="Resource_x0020_Type" ma:requiredMultiChoice="true">
      <xsd:complexType>
        <xsd:complexContent>
          <xsd:extension base="dms:MultiChoiceFillIn">
            <xsd:sequence>
              <xsd:element name="Value" maxOccurs="unbounded" minOccurs="0" nillable="true">
                <xsd:simpleType>
                  <xsd:union memberTypes="dms:Text">
                    <xsd:simpleType>
                      <xsd:restriction base="dms:Choice">
                        <xsd:enumeration value="Academic"/>
                        <xsd:enumeration value="AP"/>
                        <xsd:enumeration value="Pre AP"/>
                        <xsd:enumeration value="Parent Resource"/>
                        <xsd:enumeration value="Student Resource"/>
                        <xsd:enumeration value="Publications"/>
                        <xsd:enumeration value="Homework"/>
                        <xsd:enumeration value="Other"/>
                      </xsd:restriction>
                    </xsd:simpleType>
                  </xsd:un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Resource_x0020_Type xmlns="3dad766c-9e36-455d-8d7c-234eca89fec7">
      <Value>Academic</Value>
    </Resource_x0020_Typ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2FD3968-A654-4491-9436-81081161C6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ad766c-9e36-455d-8d7c-234eca89fec7"/>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2DAC0409-0B49-450A-B9E4-F4C7D684371C}">
  <ds:schemaRefs>
    <ds:schemaRef ds:uri="http://purl.org/dc/dcmitype/"/>
    <ds:schemaRef ds:uri="http://purl.org/dc/elements/1.1/"/>
    <ds:schemaRef ds:uri="3dad766c-9e36-455d-8d7c-234eca89fec7"/>
    <ds:schemaRef ds:uri="http://schemas.microsoft.com/office/2006/documentManagement/types"/>
    <ds:schemaRef ds:uri="http://purl.org/dc/terms/"/>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B9499FEC-7B84-493E-86D9-63A1813A754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4066</TotalTime>
  <Words>256</Words>
  <Application>Microsoft Office PowerPoint</Application>
  <PresentationFormat>On-screen Show (4:3)</PresentationFormat>
  <Paragraphs>67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Writing an Expository Essay</vt:lpstr>
      <vt:lpstr>Merriam Webster’s Dictionary defines an expository essay as…</vt:lpstr>
      <vt:lpstr>Introduction to Expository Writing</vt:lpstr>
      <vt:lpstr>Narrative vs. Expository Writing</vt:lpstr>
      <vt:lpstr>You’ll need:</vt:lpstr>
      <vt:lpstr>Slide 6</vt:lpstr>
      <vt:lpstr>Slide 7</vt:lpstr>
      <vt:lpstr>Sample Prompt for Expository Writing</vt:lpstr>
      <vt:lpstr>Slide 9</vt:lpstr>
      <vt:lpstr>Discussion of the  STAAR Expository Rubric __________________________  Let’s study the rubric together</vt:lpstr>
      <vt:lpstr>Time for YOU to be the  STAAR GRADER!</vt:lpstr>
      <vt:lpstr>Slide 12</vt:lpstr>
    </vt:vector>
  </TitlesOfParts>
  <Company>Katy ISD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an Expository Essay</dc:title>
  <dc:creator>p0000679</dc:creator>
  <cp:lastModifiedBy>Windows User</cp:lastModifiedBy>
  <cp:revision>89</cp:revision>
  <dcterms:created xsi:type="dcterms:W3CDTF">2012-02-21T16:12:49Z</dcterms:created>
  <dcterms:modified xsi:type="dcterms:W3CDTF">2015-08-31T16:23:42Z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0x01010033D0D402DF06F34D9908885BCF3BB8B5</vt:lpwstr>
  </property>
</Properties>
</file>