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64" r:id="rId4"/>
    <p:sldId id="265" r:id="rId5"/>
    <p:sldId id="266" r:id="rId6"/>
    <p:sldId id="267" r:id="rId7"/>
    <p:sldId id="268" r:id="rId8"/>
    <p:sldId id="269" r:id="rId9"/>
    <p:sldId id="257" r:id="rId10"/>
    <p:sldId id="258" r:id="rId11"/>
    <p:sldId id="270" r:id="rId12"/>
    <p:sldId id="259" r:id="rId13"/>
    <p:sldId id="262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42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5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54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15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5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7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273983-4280-4E3E-A198-5502866D2A0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92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“</a:t>
            </a:r>
            <a:r>
              <a:rPr lang="en-US" dirty="0" smtClean="0"/>
              <a:t>Why Chicken Means So Much to Me”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 Strategies--continued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46398"/>
              </p:ext>
            </p:extLst>
          </p:nvPr>
        </p:nvGraphicFramePr>
        <p:xfrm>
          <a:off x="768096" y="2084832"/>
          <a:ext cx="7080504" cy="378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488"/>
                <a:gridCol w="3989016"/>
              </a:tblGrid>
              <a:tr h="1260856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r>
                        <a:rPr lang="en-US" baseline="0" dirty="0" smtClean="0"/>
                        <a:t> The unknown word is </a:t>
                      </a:r>
                      <a:r>
                        <a:rPr lang="en-US" u="sng" baseline="0" dirty="0" smtClean="0"/>
                        <a:t>r</a:t>
                      </a:r>
                      <a:r>
                        <a:rPr lang="en-US" u="sng" dirty="0" smtClean="0"/>
                        <a:t>enamed</a:t>
                      </a:r>
                      <a:r>
                        <a:rPr lang="en-US" dirty="0" smtClean="0"/>
                        <a:t> in the sentence (a synonym</a:t>
                      </a:r>
                      <a:r>
                        <a:rPr lang="en-US" baseline="0" dirty="0" smtClean="0"/>
                        <a:t> is given).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bent down enough to permit him to </a:t>
                      </a:r>
                      <a:r>
                        <a:rPr lang="en-US" u="sng" dirty="0" smtClean="0"/>
                        <a:t>stoop</a:t>
                      </a:r>
                      <a:r>
                        <a:rPr lang="en-US" u="none" dirty="0" smtClean="0"/>
                        <a:t> and pick up her purse. </a:t>
                      </a:r>
                      <a:endParaRPr lang="en-US" dirty="0"/>
                    </a:p>
                  </a:txBody>
                  <a:tcPr/>
                </a:tc>
              </a:tr>
              <a:tr h="1260856">
                <a:tc>
                  <a:txBody>
                    <a:bodyPr/>
                    <a:lstStyle/>
                    <a:p>
                      <a:r>
                        <a:rPr lang="en-US" dirty="0" smtClean="0"/>
                        <a:t>5. The </a:t>
                      </a:r>
                      <a:r>
                        <a:rPr lang="en-US" u="sng" dirty="0" smtClean="0"/>
                        <a:t>opposite</a:t>
                      </a:r>
                      <a:r>
                        <a:rPr lang="en-US" dirty="0" smtClean="0"/>
                        <a:t> of the unknown</a:t>
                      </a:r>
                      <a:r>
                        <a:rPr lang="en-US" baseline="0" dirty="0" smtClean="0"/>
                        <a:t> word is n</a:t>
                      </a:r>
                      <a:r>
                        <a:rPr lang="en-US" dirty="0" smtClean="0"/>
                        <a:t>amed in sentence.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 driving steadily in</a:t>
                      </a:r>
                      <a:r>
                        <a:rPr lang="en-US" baseline="0" dirty="0" smtClean="0"/>
                        <a:t> her lane, she </a:t>
                      </a:r>
                      <a:r>
                        <a:rPr lang="en-US" u="sng" baseline="0" dirty="0" smtClean="0"/>
                        <a:t>careened</a:t>
                      </a:r>
                      <a:r>
                        <a:rPr lang="en-US" u="none" baseline="0" dirty="0" smtClean="0"/>
                        <a:t> over the curb. </a:t>
                      </a:r>
                      <a:endParaRPr lang="en-US" dirty="0"/>
                    </a:p>
                  </a:txBody>
                  <a:tcPr/>
                </a:tc>
              </a:tr>
              <a:tr h="1260856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r>
                        <a:rPr lang="en-US" baseline="0" dirty="0" smtClean="0"/>
                        <a:t> The unfamiliar word can be broken into familiar parts--p</a:t>
                      </a:r>
                      <a:r>
                        <a:rPr lang="en-US" dirty="0" smtClean="0"/>
                        <a:t>refix-root-suffix.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 anger </a:t>
                      </a:r>
                      <a:r>
                        <a:rPr lang="en-US" u="sng" dirty="0" smtClean="0"/>
                        <a:t>subsided</a:t>
                      </a:r>
                      <a:r>
                        <a:rPr lang="en-US" u="none" dirty="0" smtClean="0"/>
                        <a:t> in a few minutes.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8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Now--A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 the following slides, you will see some sentences from “Why Chicken Means So Much to Me.” </a:t>
            </a:r>
          </a:p>
          <a:p>
            <a:endParaRPr lang="en-US" dirty="0" smtClean="0"/>
          </a:p>
          <a:p>
            <a:r>
              <a:rPr lang="en-US" dirty="0" smtClean="0"/>
              <a:t>You probably will know the meaning of most if not all of the underlined words already. That’s ok. </a:t>
            </a:r>
          </a:p>
          <a:p>
            <a:endParaRPr lang="en-US" dirty="0" smtClean="0"/>
          </a:p>
          <a:p>
            <a:r>
              <a:rPr lang="en-US" sz="2800" dirty="0" smtClean="0"/>
              <a:t>For this activity, we want you to pause and look at which words around the underlined word help give clues to its meaning. </a:t>
            </a:r>
          </a:p>
          <a:p>
            <a:endParaRPr lang="en-US" sz="2800" dirty="0"/>
          </a:p>
          <a:p>
            <a:r>
              <a:rPr lang="en-US" dirty="0" smtClean="0"/>
              <a:t>One step at a time…</a:t>
            </a:r>
          </a:p>
        </p:txBody>
      </p:sp>
    </p:spTree>
    <p:extLst>
      <p:ext uri="{BB962C8B-B14F-4D97-AF65-F5344CB8AC3E}">
        <p14:creationId xmlns:p14="http://schemas.microsoft.com/office/powerpoint/2010/main" val="20047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“Why Chicken” Context Clues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302414"/>
              </p:ext>
            </p:extLst>
          </p:nvPr>
        </p:nvGraphicFramePr>
        <p:xfrm>
          <a:off x="990600" y="990600"/>
          <a:ext cx="7467600" cy="546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949576"/>
              </a:tblGrid>
              <a:tr h="582994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Word</a:t>
                      </a:r>
                      <a:r>
                        <a:rPr lang="en-US" u="none" baseline="0" dirty="0" smtClean="0"/>
                        <a:t> in Context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 Strategy(</a:t>
                      </a:r>
                      <a:r>
                        <a:rPr lang="en-US" dirty="0" err="1" smtClean="0"/>
                        <a:t>ies</a:t>
                      </a:r>
                      <a:r>
                        <a:rPr lang="en-US" dirty="0" smtClean="0"/>
                        <a:t>) Used</a:t>
                      </a:r>
                      <a:endParaRPr lang="en-US" dirty="0"/>
                    </a:p>
                  </a:txBody>
                  <a:tcPr/>
                </a:tc>
              </a:tr>
              <a:tr h="2388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thought he just had heat </a:t>
                      </a: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exhaustion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something. I mean, it was a crazy-hot July day … and plenty of people were falling over from heat </a:t>
                      </a:r>
                      <a:r>
                        <a:rPr 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exhaustion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so why not a little dog wearing a fur coat?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Exhaustion--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 Definition</a:t>
                      </a:r>
                    </a:p>
                    <a:p>
                      <a:r>
                        <a:rPr lang="en-US" dirty="0" smtClean="0"/>
                        <a:t>b. Example</a:t>
                      </a:r>
                    </a:p>
                    <a:p>
                      <a:r>
                        <a:rPr lang="en-US" dirty="0" smtClean="0"/>
                        <a:t>c. Substitution</a:t>
                      </a:r>
                    </a:p>
                    <a:p>
                      <a:r>
                        <a:rPr lang="en-US" dirty="0" smtClean="0"/>
                        <a:t>d. Renamed</a:t>
                      </a:r>
                    </a:p>
                    <a:p>
                      <a:r>
                        <a:rPr lang="en-US" dirty="0" smtClean="0"/>
                        <a:t>e. Opposite</a:t>
                      </a:r>
                      <a:r>
                        <a:rPr lang="en-US" baseline="0" dirty="0" smtClean="0"/>
                        <a:t> Named</a:t>
                      </a:r>
                    </a:p>
                    <a:p>
                      <a:r>
                        <a:rPr lang="en-US" baseline="0" dirty="0" smtClean="0"/>
                        <a:t>f. Prefix-root-suffix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24903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lang="en-US" sz="160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figured he’d be okay with some rest, but then he started vomiting, and diarrhea blasted out of him, and he had these </a:t>
                      </a:r>
                      <a:r>
                        <a:rPr lang="en-US" sz="1600" u="sng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seizures</a:t>
                      </a:r>
                      <a:r>
                        <a:rPr lang="en-US" sz="16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where his little legs just kicked and kicked and kicked.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Seizures--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 options above.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916031"/>
              </p:ext>
            </p:extLst>
          </p:nvPr>
        </p:nvGraphicFramePr>
        <p:xfrm>
          <a:off x="762000" y="1066800"/>
          <a:ext cx="7391400" cy="562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717451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Word</a:t>
                      </a:r>
                      <a:r>
                        <a:rPr lang="en-US" u="none" baseline="0" dirty="0" smtClean="0"/>
                        <a:t> in Context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Clue Strategy</a:t>
                      </a:r>
                      <a:endParaRPr lang="en-US" dirty="0"/>
                    </a:p>
                  </a:txBody>
                  <a:tcPr/>
                </a:tc>
              </a:tr>
              <a:tr h="26244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800" dirty="0" smtClean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3. But 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 can’t blame my parents for our poverty because my mother and father are the twin suns around which I </a:t>
                      </a:r>
                      <a:r>
                        <a:rPr lang="en-US" sz="1800" u="sng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orbit</a:t>
                      </a:r>
                      <a:r>
                        <a:rPr lang="en-US" sz="1800" dirty="0">
                          <a:solidFill>
                            <a:srgbClr val="333333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and my world will EXPLODE without them.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Orbit--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Definition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Example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Substitution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Renamed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Opposite named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Prefix-root-suffix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199212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And then you start believing that you’re stupid and ugly because you’re Indian. And because you’re Indian you start believing you’re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destined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poor.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Destined--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 options above.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767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858343"/>
              </p:ext>
            </p:extLst>
          </p:nvPr>
        </p:nvGraphicFramePr>
        <p:xfrm>
          <a:off x="762000" y="1066800"/>
          <a:ext cx="7391400" cy="383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481717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Word</a:t>
                      </a:r>
                      <a:r>
                        <a:rPr lang="en-US" u="none" baseline="0" dirty="0" smtClean="0"/>
                        <a:t> in Context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Clue Strategy</a:t>
                      </a:r>
                      <a:endParaRPr lang="en-US" dirty="0"/>
                    </a:p>
                  </a:txBody>
                  <a:tcPr/>
                </a:tc>
              </a:tr>
              <a:tr h="17621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He knew what Dad was going to do. But Oscar wasn’t scared. He was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relieved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relieved--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Definition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Example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Substitution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Renamed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Opposite named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Prefix-root-suffix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1337572">
                <a:tc>
                  <a:txBody>
                    <a:bodyPr/>
                    <a:lstStyle/>
                    <a:p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767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Take Away: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066801"/>
            <a:ext cx="4114800" cy="4267200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768096" y="1676400"/>
            <a:ext cx="329184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This year, as we practice using context clues, we are not just interested in if you know </a:t>
            </a:r>
            <a:r>
              <a:rPr lang="en-US" sz="2800" b="1" i="1" dirty="0" smtClean="0"/>
              <a:t>what the word means. </a:t>
            </a:r>
            <a:r>
              <a:rPr lang="en-US" sz="2800" dirty="0" smtClean="0"/>
              <a:t>We also want you to point out </a:t>
            </a:r>
            <a:r>
              <a:rPr lang="en-US" sz="2800" b="1" i="1" dirty="0" smtClean="0"/>
              <a:t>how the context shows you what the word means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710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your raw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name and period on the front of your RAW book</a:t>
            </a:r>
          </a:p>
          <a:p>
            <a:r>
              <a:rPr lang="en-US" dirty="0" smtClean="0"/>
              <a:t>This will stay with me in our classroom all year</a:t>
            </a:r>
          </a:p>
          <a:p>
            <a:r>
              <a:rPr lang="en-US" dirty="0" smtClean="0"/>
              <a:t>Now flip to the first page. At the top of the page write:</a:t>
            </a:r>
          </a:p>
          <a:p>
            <a:endParaRPr lang="en-US" dirty="0"/>
          </a:p>
          <a:p>
            <a:r>
              <a:rPr lang="en-US" sz="3200" dirty="0" smtClean="0"/>
              <a:t>The Date 	The Title</a:t>
            </a:r>
          </a:p>
          <a:p>
            <a:r>
              <a:rPr lang="en-US" sz="3200" dirty="0" smtClean="0"/>
              <a:t>9/1		“Chicken”: Vocab in Context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716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notebook, write the definition of the following word: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9600" dirty="0" err="1" smtClean="0"/>
              <a:t>Thrish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108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What’s difficult about figuring out </a:t>
            </a:r>
            <a:r>
              <a:rPr lang="en-US" sz="3600" dirty="0" smtClean="0"/>
              <a:t>the meaning of the word I just showed you? 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Let’s look at it again…</a:t>
            </a:r>
          </a:p>
        </p:txBody>
      </p:sp>
    </p:spTree>
    <p:extLst>
      <p:ext uri="{BB962C8B-B14F-4D97-AF65-F5344CB8AC3E}">
        <p14:creationId xmlns:p14="http://schemas.microsoft.com/office/powerpoint/2010/main" val="215813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daughters love </a:t>
            </a:r>
            <a:r>
              <a:rPr lang="en-US" u="sng" dirty="0" err="1" smtClean="0"/>
              <a:t>Thrish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943599"/>
            <a:ext cx="8324850" cy="479577"/>
          </a:xfrm>
        </p:spPr>
        <p:txBody>
          <a:bodyPr>
            <a:noAutofit/>
          </a:bodyPr>
          <a:lstStyle/>
          <a:p>
            <a:r>
              <a:rPr lang="en-US" sz="2800" dirty="0" smtClean="0"/>
              <a:t>Now, what do you think “</a:t>
            </a:r>
            <a:r>
              <a:rPr lang="en-US" sz="2800" dirty="0" err="1" smtClean="0"/>
              <a:t>thrish</a:t>
            </a:r>
            <a:r>
              <a:rPr lang="en-US" sz="2800" dirty="0" smtClean="0"/>
              <a:t>” means? Why?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4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thinking, but Let’s look at it again.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My daughters like to eat </a:t>
            </a:r>
            <a:r>
              <a:rPr lang="en-US" sz="2800" u="sng" dirty="0" err="1" smtClean="0"/>
              <a:t>thrish</a:t>
            </a:r>
            <a:r>
              <a:rPr lang="en-US" sz="2800" u="sng" dirty="0" smtClean="0"/>
              <a:t> </a:t>
            </a:r>
            <a:r>
              <a:rPr lang="en-US" sz="2800" dirty="0" smtClean="0"/>
              <a:t>after dinner. </a:t>
            </a:r>
          </a:p>
          <a:p>
            <a:endParaRPr lang="en-US" sz="2800" dirty="0"/>
          </a:p>
          <a:p>
            <a:r>
              <a:rPr lang="en-US" sz="2800" dirty="0" smtClean="0"/>
              <a:t>Guesses now? </a:t>
            </a:r>
          </a:p>
          <a:p>
            <a:endParaRPr lang="en-US" sz="2800" dirty="0"/>
          </a:p>
          <a:p>
            <a:r>
              <a:rPr lang="en-US" sz="2800" dirty="0" smtClean="0"/>
              <a:t>Getting closer! But let’s look at the sentence one more time.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823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After dinner, My daughters like to eat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Thrish</a:t>
            </a:r>
            <a:r>
              <a:rPr lang="en-US" sz="3600" u="sng" dirty="0" smtClean="0"/>
              <a:t> </a:t>
            </a:r>
            <a:r>
              <a:rPr lang="en-US" sz="3600" dirty="0" smtClean="0"/>
              <a:t>with chocolate syrup and a cherry on top.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so your final answer is…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721" y="2286000"/>
            <a:ext cx="2262782" cy="4022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996" y="2286000"/>
            <a:ext cx="2262782" cy="40227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4432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Obviously, what changed That made it easier to figure out the definition?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T</a:t>
            </a:r>
            <a:r>
              <a:rPr lang="en-US" sz="3200" dirty="0" err="1" smtClean="0"/>
              <a:t>hrish</a:t>
            </a:r>
            <a:endParaRPr lang="en-US" sz="3200" dirty="0" smtClean="0"/>
          </a:p>
          <a:p>
            <a:r>
              <a:rPr lang="en-US" sz="3200" dirty="0" smtClean="0"/>
              <a:t>My daughters love </a:t>
            </a:r>
            <a:r>
              <a:rPr lang="en-US" sz="3200" u="sng" dirty="0" err="1" smtClean="0"/>
              <a:t>thrish</a:t>
            </a:r>
            <a:r>
              <a:rPr lang="en-US" sz="3200" u="sng" dirty="0" smtClean="0"/>
              <a:t>.</a:t>
            </a:r>
          </a:p>
          <a:p>
            <a:r>
              <a:rPr lang="en-US" sz="3200" dirty="0" smtClean="0"/>
              <a:t>My daughters like to eat </a:t>
            </a:r>
            <a:r>
              <a:rPr lang="en-US" sz="3200" u="sng" dirty="0" err="1" smtClean="0"/>
              <a:t>thrish</a:t>
            </a:r>
            <a:r>
              <a:rPr lang="en-US" sz="3200" u="sng" dirty="0" smtClean="0"/>
              <a:t> </a:t>
            </a:r>
            <a:r>
              <a:rPr lang="en-US" sz="3200" dirty="0" smtClean="0"/>
              <a:t>after dinner. </a:t>
            </a:r>
          </a:p>
          <a:p>
            <a:r>
              <a:rPr lang="en-US" sz="3200" dirty="0" smtClean="0"/>
              <a:t>After dinner, my daughters like to eat </a:t>
            </a:r>
            <a:r>
              <a:rPr lang="en-US" sz="3200" u="sng" dirty="0" err="1" smtClean="0"/>
              <a:t>thrish</a:t>
            </a:r>
            <a:r>
              <a:rPr lang="en-US" sz="3200" u="sng" dirty="0" smtClean="0"/>
              <a:t> </a:t>
            </a:r>
            <a:r>
              <a:rPr lang="en-US" sz="3200" dirty="0" smtClean="0"/>
              <a:t>with chocolate syrup and a cherry on top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spc="600" dirty="0" smtClean="0">
                <a:latin typeface="Arial" panose="020B0604020202020204" pitchFamily="34" charset="0"/>
                <a:cs typeface="Arial" panose="020B0604020202020204" pitchFamily="34" charset="0"/>
              </a:rPr>
              <a:t>Luckily, there are </a:t>
            </a:r>
            <a:r>
              <a:rPr lang="en-US" sz="1800" b="1" u="sng" spc="600" dirty="0" smtClean="0">
                <a:latin typeface="Arial" panose="020B0604020202020204" pitchFamily="34" charset="0"/>
                <a:cs typeface="Arial" panose="020B0604020202020204" pitchFamily="34" charset="0"/>
              </a:rPr>
              <a:t>six </a:t>
            </a:r>
            <a:r>
              <a:rPr lang="en-US" sz="1800" b="1" u="sng" spc="600" dirty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en-US" sz="1800" u="sng" spc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600" dirty="0">
                <a:latin typeface="Arial" panose="020B0604020202020204" pitchFamily="34" charset="0"/>
                <a:cs typeface="Arial" panose="020B0604020202020204" pitchFamily="34" charset="0"/>
              </a:rPr>
              <a:t>you can use when trying to figure out the meaning of a </a:t>
            </a:r>
            <a:r>
              <a:rPr lang="en-US" sz="1800" spc="600" dirty="0" smtClean="0">
                <a:latin typeface="Arial" panose="020B0604020202020204" pitchFamily="34" charset="0"/>
                <a:cs typeface="Arial" panose="020B0604020202020204" pitchFamily="34" charset="0"/>
              </a:rPr>
              <a:t>word with </a:t>
            </a:r>
            <a:r>
              <a:rPr lang="en-US" sz="1800" u="sng" spc="6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 clues.</a:t>
            </a:r>
            <a:r>
              <a:rPr lang="en-US" sz="1800" u="sng" spc="600" dirty="0"/>
              <a:t/>
            </a:r>
            <a:br>
              <a:rPr lang="en-US" sz="1800" u="sng" spc="600" dirty="0"/>
            </a:br>
            <a:endParaRPr lang="en-US" sz="1800" u="sng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30778"/>
              </p:ext>
            </p:extLst>
          </p:nvPr>
        </p:nvGraphicFramePr>
        <p:xfrm>
          <a:off x="768096" y="2286000"/>
          <a:ext cx="708050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488"/>
                <a:gridCol w="3989016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The word is </a:t>
                      </a:r>
                      <a:r>
                        <a:rPr lang="en-US" u="sng" baseline="0" dirty="0" smtClean="0"/>
                        <a:t>d</a:t>
                      </a:r>
                      <a:r>
                        <a:rPr lang="en-US" u="sng" dirty="0" smtClean="0"/>
                        <a:t>efined</a:t>
                      </a:r>
                      <a:r>
                        <a:rPr lang="en-US" dirty="0" smtClean="0"/>
                        <a:t> in the sentence.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life on earth can be credited to </a:t>
                      </a:r>
                      <a:r>
                        <a:rPr lang="en-US" u="sng" dirty="0" smtClean="0"/>
                        <a:t>photosynthesis</a:t>
                      </a:r>
                      <a:r>
                        <a:rPr lang="en-US" u="none" dirty="0" smtClean="0"/>
                        <a:t>,</a:t>
                      </a:r>
                      <a:r>
                        <a:rPr lang="en-US" u="none" baseline="0" dirty="0" smtClean="0"/>
                        <a:t> where plants convert sunlight into food. 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2. An </a:t>
                      </a:r>
                      <a:r>
                        <a:rPr lang="en-US" u="sng" dirty="0" smtClean="0"/>
                        <a:t>example</a:t>
                      </a:r>
                      <a:r>
                        <a:rPr lang="en-US" dirty="0" smtClean="0"/>
                        <a:t> of the</a:t>
                      </a:r>
                      <a:r>
                        <a:rPr lang="en-US" baseline="0" dirty="0" smtClean="0"/>
                        <a:t> word meaning is given in the sentence.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is so </a:t>
                      </a:r>
                      <a:r>
                        <a:rPr lang="en-US" u="sng" dirty="0" smtClean="0"/>
                        <a:t>opinionated</a:t>
                      </a:r>
                      <a:r>
                        <a:rPr lang="en-US" u="none" dirty="0" smtClean="0"/>
                        <a:t> that</a:t>
                      </a:r>
                      <a:r>
                        <a:rPr lang="en-US" u="none" baseline="0" dirty="0" smtClean="0"/>
                        <a:t> he won’t even consider the ideas or suggestions of others. 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The unknown word can be </a:t>
                      </a:r>
                      <a:r>
                        <a:rPr lang="en-US" u="sng" baseline="0" dirty="0" smtClean="0"/>
                        <a:t>substituted</a:t>
                      </a:r>
                      <a:r>
                        <a:rPr lang="en-US" baseline="0" dirty="0" smtClean="0"/>
                        <a:t> with a known word that is a good fit with the rest of the sentence.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Why’d you do it? I didn’t </a:t>
                      </a:r>
                      <a:r>
                        <a:rPr lang="en-US" u="sng" dirty="0" smtClean="0"/>
                        <a:t>aim </a:t>
                      </a:r>
                      <a:r>
                        <a:rPr lang="en-US" u="none" dirty="0" smtClean="0"/>
                        <a:t>to.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1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1740</TotalTime>
  <Words>776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Trebuchet MS</vt:lpstr>
      <vt:lpstr>Tw Cen MT</vt:lpstr>
      <vt:lpstr>Tw Cen MT Condensed</vt:lpstr>
      <vt:lpstr>Wingdings 3</vt:lpstr>
      <vt:lpstr>Integral</vt:lpstr>
      <vt:lpstr>“Why Chicken Means So Much to Me”</vt:lpstr>
      <vt:lpstr>Setting up your raw Book</vt:lpstr>
      <vt:lpstr>In your notebook, write the definition of the following word: </vt:lpstr>
      <vt:lpstr>What do you think? </vt:lpstr>
      <vt:lpstr>My daughters love Thrish.</vt:lpstr>
      <vt:lpstr>Good thinking, but Let’s look at it again. </vt:lpstr>
      <vt:lpstr>After dinner, My daughters like to eat Thrish with chocolate syrup and a cherry on top.   And so your final answer is…</vt:lpstr>
      <vt:lpstr>Obviously, what changed That made it easier to figure out the definition? </vt:lpstr>
      <vt:lpstr>Luckily, there are six strategies you can use when trying to figure out the meaning of a word with context clues. </vt:lpstr>
      <vt:lpstr>Context Clue Strategies--continued</vt:lpstr>
      <vt:lpstr>Now--A disclaimer</vt:lpstr>
      <vt:lpstr>“Why Chicken” Context Clues</vt:lpstr>
      <vt:lpstr>PowerPoint Presentation</vt:lpstr>
      <vt:lpstr>PowerPoint Presentation</vt:lpstr>
      <vt:lpstr>The Take Away: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Pearl  Chapter 3</dc:title>
  <dc:creator>Windows User</dc:creator>
  <cp:lastModifiedBy>Kat Kelley</cp:lastModifiedBy>
  <cp:revision>150</cp:revision>
  <dcterms:created xsi:type="dcterms:W3CDTF">2014-09-15T14:29:29Z</dcterms:created>
  <dcterms:modified xsi:type="dcterms:W3CDTF">2015-08-18T20:15:21Z</dcterms:modified>
</cp:coreProperties>
</file>